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45897" showSpecialPlsOnTitleSld="0" strictFirstAndLastChars="0">
  <p:sldMasterIdLst>
    <p:sldMasterId id="2147483664" r:id="rId1"/>
  </p:sldMasterIdLst>
  <p:notesMasterIdLst>
    <p:notesMasterId r:id="rId18"/>
  </p:notesMasterIdLst>
  <p:handoutMasterIdLst>
    <p:handoutMasterId r:id="rId19"/>
  </p:handoutMasterIdLst>
  <p:sldIdLst>
    <p:sldId id="286" r:id="rId2"/>
    <p:sldId id="258" r:id="rId3"/>
    <p:sldId id="306" r:id="rId4"/>
    <p:sldId id="327" r:id="rId5"/>
    <p:sldId id="307" r:id="rId6"/>
    <p:sldId id="310" r:id="rId7"/>
    <p:sldId id="311" r:id="rId8"/>
    <p:sldId id="326" r:id="rId9"/>
    <p:sldId id="467" r:id="rId10"/>
    <p:sldId id="468" r:id="rId11"/>
    <p:sldId id="469" r:id="rId12"/>
    <p:sldId id="470" r:id="rId13"/>
    <p:sldId id="471" r:id="rId14"/>
    <p:sldId id="472" r:id="rId15"/>
    <p:sldId id="473" r:id="rId16"/>
    <p:sldId id="325" r:id="rId17"/>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p:defaultTextStyle>
  <p:extLst>
    <p:ext uri="{EFAFB233-063F-42B5-8137-9DF3F51BA10A}">
      <p15:sldGuideLst xmlns:p15="http://schemas.microsoft.com/office/powerpoint/2012/main">
        <p15:guide id="1" orient="horz" pos="1311">
          <p15:clr>
            <a:srgbClr val="A4A3A4"/>
          </p15:clr>
        </p15:guide>
        <p15:guide id="2" orient="horz" pos="3758">
          <p15:clr>
            <a:srgbClr val="A4A3A4"/>
          </p15:clr>
        </p15:guide>
        <p15:guide id="3" orient="horz" pos="1062">
          <p15:clr>
            <a:srgbClr val="A4A3A4"/>
          </p15:clr>
        </p15:guide>
        <p15:guide id="4" orient="horz" pos="449">
          <p15:clr>
            <a:srgbClr val="A4A3A4"/>
          </p15:clr>
        </p15:guide>
        <p15:guide id="5" orient="horz" pos="2849">
          <p15:clr>
            <a:srgbClr val="A4A3A4"/>
          </p15:clr>
        </p15:guide>
        <p15:guide id="6" orient="horz" pos="2153">
          <p15:clr>
            <a:srgbClr val="A4A3A4"/>
          </p15:clr>
        </p15:guide>
        <p15:guide id="7" orient="horz" pos="5442">
          <p15:clr>
            <a:srgbClr val="A4A3A4"/>
          </p15:clr>
        </p15:guide>
        <p15:guide id="8" orient="horz" pos="1954">
          <p15:clr>
            <a:srgbClr val="A4A3A4"/>
          </p15:clr>
        </p15:guide>
        <p15:guide id="9" pos="219">
          <p15:clr>
            <a:srgbClr val="A4A3A4"/>
          </p15:clr>
        </p15:guide>
        <p15:guide id="10" pos="5551">
          <p15:clr>
            <a:srgbClr val="A4A3A4"/>
          </p15:clr>
        </p15:guide>
        <p15:guide id="11" pos="2879">
          <p15:clr>
            <a:srgbClr val="A4A3A4"/>
          </p15:clr>
        </p15:guide>
        <p15:guide id="12" pos="1521">
          <p15:clr>
            <a:srgbClr val="A4A3A4"/>
          </p15:clr>
        </p15:guide>
        <p15:guide id="13" pos="4218">
          <p15:clr>
            <a:srgbClr val="A4A3A4"/>
          </p15:clr>
        </p15:guide>
      </p15:sldGuideLst>
    </p:ext>
    <p:ext uri="{2D200454-40CA-4A62-9FC3-DE9A4176ACB9}">
      <p15:notesGuideLst xmlns:p15="http://schemas.microsoft.com/office/powerpoint/2012/main">
        <p15:guide id="1" orient="horz" pos="3024">
          <p15:clr>
            <a:srgbClr val="A4A3A4"/>
          </p15:clr>
        </p15:guide>
        <p15:guide id="2" orient="horz" pos="5906">
          <p15:clr>
            <a:srgbClr val="A4A3A4"/>
          </p15:clr>
        </p15:guide>
        <p15:guide id="3"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00AA50"/>
    <a:srgbClr val="7A7A7A"/>
    <a:srgbClr val="6B6B6B"/>
    <a:srgbClr val="767676"/>
    <a:srgbClr val="656565"/>
    <a:srgbClr val="CD0078"/>
    <a:srgbClr val="3C73B9"/>
    <a:srgbClr val="EBD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7" autoAdjust="0"/>
    <p:restoredTop sz="84567" autoAdjust="0"/>
  </p:normalViewPr>
  <p:slideViewPr>
    <p:cSldViewPr snapToGrid="0">
      <p:cViewPr varScale="1">
        <p:scale>
          <a:sx n="67" d="100"/>
          <a:sy n="67" d="100"/>
        </p:scale>
        <p:origin x="1320" y="44"/>
      </p:cViewPr>
      <p:guideLst>
        <p:guide orient="horz" pos="1311"/>
        <p:guide orient="horz" pos="3758"/>
        <p:guide orient="horz" pos="1062"/>
        <p:guide orient="horz" pos="449"/>
        <p:guide orient="horz" pos="2849"/>
        <p:guide orient="horz" pos="2153"/>
        <p:guide orient="horz" pos="5442"/>
        <p:guide orient="horz" pos="1954"/>
        <p:guide pos="219"/>
        <p:guide pos="5551"/>
        <p:guide pos="2879"/>
        <p:guide pos="1521"/>
        <p:guide pos="42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5" d="100"/>
          <a:sy n="95" d="100"/>
        </p:scale>
        <p:origin x="-2264" y="-96"/>
      </p:cViewPr>
      <p:guideLst>
        <p:guide orient="horz" pos="3024"/>
        <p:guide orient="horz" pos="5906"/>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hyperlink" Target="mailto:eBusiness.helpdesk@Wabtec.com"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mailto:eBusiness.helpdesk@Wabtec.com"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eBusiness.helpdesk@Wabtec.com"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eBusiness.helpdesk@Wabtec.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1105D-F50C-4691-8ACF-CE6C2A0233B5}" type="doc">
      <dgm:prSet loTypeId="urn:microsoft.com/office/officeart/2005/8/layout/process1" loCatId="process" qsTypeId="urn:microsoft.com/office/officeart/2005/8/quickstyle/simple1" qsCatId="simple" csTypeId="urn:microsoft.com/office/officeart/2005/8/colors/accent1_2" csCatId="accent1" phldr="1"/>
      <dgm:spPr/>
    </dgm:pt>
    <dgm:pt modelId="{E3F3F5BE-9B54-4066-8E6E-A9102B33F1D3}">
      <dgm:prSet phldrT="[Text]"/>
      <dgm:spPr>
        <a:solidFill>
          <a:schemeClr val="accent2"/>
        </a:solidFill>
        <a:ln>
          <a:solidFill>
            <a:schemeClr val="tx1"/>
          </a:solidFill>
        </a:ln>
      </dgm:spPr>
      <dgm:t>
        <a:bodyPr/>
        <a:lstStyle/>
        <a:p>
          <a:r>
            <a:rPr lang="en-US" dirty="0"/>
            <a:t>PO</a:t>
          </a:r>
        </a:p>
      </dgm:t>
    </dgm:pt>
    <dgm:pt modelId="{BD931B8B-A938-41FA-9BF9-64B8667B3430}" type="parTrans" cxnId="{B60C33F6-DE24-4BEC-AF52-05526DA8D306}">
      <dgm:prSet/>
      <dgm:spPr/>
      <dgm:t>
        <a:bodyPr/>
        <a:lstStyle/>
        <a:p>
          <a:endParaRPr lang="en-US"/>
        </a:p>
      </dgm:t>
    </dgm:pt>
    <dgm:pt modelId="{75D4A359-16A7-4585-BA04-26D61BA6FE62}" type="sibTrans" cxnId="{B60C33F6-DE24-4BEC-AF52-05526DA8D306}">
      <dgm:prSet/>
      <dgm:spPr>
        <a:solidFill>
          <a:schemeClr val="tx1">
            <a:lumMod val="75000"/>
          </a:schemeClr>
        </a:solidFill>
      </dgm:spPr>
      <dgm:t>
        <a:bodyPr/>
        <a:lstStyle/>
        <a:p>
          <a:endParaRPr lang="en-US"/>
        </a:p>
      </dgm:t>
    </dgm:pt>
    <dgm:pt modelId="{442A0A39-8DAD-4C69-B9D4-0315C03B4C52}">
      <dgm:prSet phldrT="[Text]"/>
      <dgm:spPr>
        <a:solidFill>
          <a:schemeClr val="accent2"/>
        </a:solidFill>
        <a:ln>
          <a:solidFill>
            <a:schemeClr val="tx1"/>
          </a:solidFill>
        </a:ln>
      </dgm:spPr>
      <dgm:t>
        <a:bodyPr/>
        <a:lstStyle/>
        <a:p>
          <a:r>
            <a:rPr lang="en-US" dirty="0"/>
            <a:t>RECEIPT</a:t>
          </a:r>
        </a:p>
      </dgm:t>
    </dgm:pt>
    <dgm:pt modelId="{93DECBAD-355A-4894-8231-C39CFD2E7B02}" type="parTrans" cxnId="{BA55C890-DFA9-45A3-8DA2-3820EB8A3574}">
      <dgm:prSet/>
      <dgm:spPr/>
      <dgm:t>
        <a:bodyPr/>
        <a:lstStyle/>
        <a:p>
          <a:endParaRPr lang="en-US"/>
        </a:p>
      </dgm:t>
    </dgm:pt>
    <dgm:pt modelId="{D9FC33EC-C591-43C4-8987-8DD0511BA401}" type="sibTrans" cxnId="{BA55C890-DFA9-45A3-8DA2-3820EB8A3574}">
      <dgm:prSet/>
      <dgm:spPr>
        <a:solidFill>
          <a:schemeClr val="tx1">
            <a:lumMod val="75000"/>
          </a:schemeClr>
        </a:solidFill>
      </dgm:spPr>
      <dgm:t>
        <a:bodyPr/>
        <a:lstStyle/>
        <a:p>
          <a:endParaRPr lang="en-US"/>
        </a:p>
      </dgm:t>
    </dgm:pt>
    <dgm:pt modelId="{4A1404BA-4E4F-4FD3-93BA-18AD420C5DA3}">
      <dgm:prSet phldrT="[Text]"/>
      <dgm:spPr>
        <a:solidFill>
          <a:schemeClr val="accent2"/>
        </a:solidFill>
        <a:ln>
          <a:solidFill>
            <a:schemeClr val="tx1"/>
          </a:solidFill>
        </a:ln>
      </dgm:spPr>
      <dgm:t>
        <a:bodyPr/>
        <a:lstStyle/>
        <a:p>
          <a:r>
            <a:rPr lang="en-US" dirty="0"/>
            <a:t>INVOICE</a:t>
          </a:r>
        </a:p>
      </dgm:t>
    </dgm:pt>
    <dgm:pt modelId="{754B30CE-3723-441E-ABB3-57588E18C067}" type="parTrans" cxnId="{CE939F9E-BF43-4492-A5F9-6AAE2E985035}">
      <dgm:prSet/>
      <dgm:spPr/>
      <dgm:t>
        <a:bodyPr/>
        <a:lstStyle/>
        <a:p>
          <a:endParaRPr lang="en-US"/>
        </a:p>
      </dgm:t>
    </dgm:pt>
    <dgm:pt modelId="{427E1187-A953-4535-B490-37ACB7C3DF3C}" type="sibTrans" cxnId="{CE939F9E-BF43-4492-A5F9-6AAE2E985035}">
      <dgm:prSet/>
      <dgm:spPr>
        <a:solidFill>
          <a:schemeClr val="tx1">
            <a:lumMod val="75000"/>
          </a:schemeClr>
        </a:solidFill>
      </dgm:spPr>
      <dgm:t>
        <a:bodyPr/>
        <a:lstStyle/>
        <a:p>
          <a:endParaRPr lang="en-US"/>
        </a:p>
      </dgm:t>
    </dgm:pt>
    <dgm:pt modelId="{7E16FCFA-0F49-4AFA-ACD6-FD777D44290B}">
      <dgm:prSet phldrT="[Text]"/>
      <dgm:spPr>
        <a:solidFill>
          <a:schemeClr val="accent2"/>
        </a:solidFill>
        <a:ln>
          <a:solidFill>
            <a:schemeClr val="tx1"/>
          </a:solidFill>
        </a:ln>
      </dgm:spPr>
      <dgm:t>
        <a:bodyPr/>
        <a:lstStyle/>
        <a:p>
          <a:r>
            <a:rPr lang="en-US" dirty="0"/>
            <a:t>PAYMENT</a:t>
          </a:r>
        </a:p>
      </dgm:t>
    </dgm:pt>
    <dgm:pt modelId="{20B69212-FCB0-4DFC-BE51-B1352E9EBF71}" type="parTrans" cxnId="{0F98DAD3-4471-4037-BD06-3AE2E523DE68}">
      <dgm:prSet/>
      <dgm:spPr/>
      <dgm:t>
        <a:bodyPr/>
        <a:lstStyle/>
        <a:p>
          <a:endParaRPr lang="en-US"/>
        </a:p>
      </dgm:t>
    </dgm:pt>
    <dgm:pt modelId="{FCB23312-6740-45E3-A189-C370FA3C744C}" type="sibTrans" cxnId="{0F98DAD3-4471-4037-BD06-3AE2E523DE68}">
      <dgm:prSet/>
      <dgm:spPr/>
      <dgm:t>
        <a:bodyPr/>
        <a:lstStyle/>
        <a:p>
          <a:endParaRPr lang="en-US"/>
        </a:p>
      </dgm:t>
    </dgm:pt>
    <dgm:pt modelId="{1B9959F0-408F-4C2F-89B4-EC6FCC1A25BC}" type="pres">
      <dgm:prSet presAssocID="{88A1105D-F50C-4691-8ACF-CE6C2A0233B5}" presName="Name0" presStyleCnt="0">
        <dgm:presLayoutVars>
          <dgm:dir/>
          <dgm:resizeHandles val="exact"/>
        </dgm:presLayoutVars>
      </dgm:prSet>
      <dgm:spPr/>
    </dgm:pt>
    <dgm:pt modelId="{C1BC8087-E187-416B-81E6-0D86AC82AEED}" type="pres">
      <dgm:prSet presAssocID="{E3F3F5BE-9B54-4066-8E6E-A9102B33F1D3}" presName="node" presStyleLbl="node1" presStyleIdx="0" presStyleCnt="4">
        <dgm:presLayoutVars>
          <dgm:bulletEnabled val="1"/>
        </dgm:presLayoutVars>
      </dgm:prSet>
      <dgm:spPr/>
    </dgm:pt>
    <dgm:pt modelId="{AB3D3357-6206-4A59-B7C6-573A4AB66F96}" type="pres">
      <dgm:prSet presAssocID="{75D4A359-16A7-4585-BA04-26D61BA6FE62}" presName="sibTrans" presStyleLbl="sibTrans2D1" presStyleIdx="0" presStyleCnt="3"/>
      <dgm:spPr/>
    </dgm:pt>
    <dgm:pt modelId="{4CBD1CC9-8565-4A42-BA17-8661A4D53665}" type="pres">
      <dgm:prSet presAssocID="{75D4A359-16A7-4585-BA04-26D61BA6FE62}" presName="connectorText" presStyleLbl="sibTrans2D1" presStyleIdx="0" presStyleCnt="3"/>
      <dgm:spPr/>
    </dgm:pt>
    <dgm:pt modelId="{55C6BFEF-FD30-483D-A4C5-99E5327B65A9}" type="pres">
      <dgm:prSet presAssocID="{442A0A39-8DAD-4C69-B9D4-0315C03B4C52}" presName="node" presStyleLbl="node1" presStyleIdx="1" presStyleCnt="4">
        <dgm:presLayoutVars>
          <dgm:bulletEnabled val="1"/>
        </dgm:presLayoutVars>
      </dgm:prSet>
      <dgm:spPr/>
    </dgm:pt>
    <dgm:pt modelId="{3F2F7A71-C60E-4C17-B1B3-E4E7BAF591EA}" type="pres">
      <dgm:prSet presAssocID="{D9FC33EC-C591-43C4-8987-8DD0511BA401}" presName="sibTrans" presStyleLbl="sibTrans2D1" presStyleIdx="1" presStyleCnt="3"/>
      <dgm:spPr/>
    </dgm:pt>
    <dgm:pt modelId="{486B7795-B975-4D3C-BDEA-E9E79D00905B}" type="pres">
      <dgm:prSet presAssocID="{D9FC33EC-C591-43C4-8987-8DD0511BA401}" presName="connectorText" presStyleLbl="sibTrans2D1" presStyleIdx="1" presStyleCnt="3"/>
      <dgm:spPr/>
    </dgm:pt>
    <dgm:pt modelId="{690B0FC9-1F1F-4A16-B9E1-17617185F4C5}" type="pres">
      <dgm:prSet presAssocID="{4A1404BA-4E4F-4FD3-93BA-18AD420C5DA3}" presName="node" presStyleLbl="node1" presStyleIdx="2" presStyleCnt="4">
        <dgm:presLayoutVars>
          <dgm:bulletEnabled val="1"/>
        </dgm:presLayoutVars>
      </dgm:prSet>
      <dgm:spPr/>
    </dgm:pt>
    <dgm:pt modelId="{5320A3B6-4300-4338-B70B-10A3F6EFC78D}" type="pres">
      <dgm:prSet presAssocID="{427E1187-A953-4535-B490-37ACB7C3DF3C}" presName="sibTrans" presStyleLbl="sibTrans2D1" presStyleIdx="2" presStyleCnt="3"/>
      <dgm:spPr/>
    </dgm:pt>
    <dgm:pt modelId="{5B0E7761-9F14-40F5-AD24-F29B9D8A1B40}" type="pres">
      <dgm:prSet presAssocID="{427E1187-A953-4535-B490-37ACB7C3DF3C}" presName="connectorText" presStyleLbl="sibTrans2D1" presStyleIdx="2" presStyleCnt="3"/>
      <dgm:spPr/>
    </dgm:pt>
    <dgm:pt modelId="{4E2A03E2-6214-4A0B-9663-E30FE211A632}" type="pres">
      <dgm:prSet presAssocID="{7E16FCFA-0F49-4AFA-ACD6-FD777D44290B}" presName="node" presStyleLbl="node1" presStyleIdx="3" presStyleCnt="4">
        <dgm:presLayoutVars>
          <dgm:bulletEnabled val="1"/>
        </dgm:presLayoutVars>
      </dgm:prSet>
      <dgm:spPr/>
    </dgm:pt>
  </dgm:ptLst>
  <dgm:cxnLst>
    <dgm:cxn modelId="{7F459626-BEFE-482E-8B4C-0182EE82314C}" type="presOf" srcId="{88A1105D-F50C-4691-8ACF-CE6C2A0233B5}" destId="{1B9959F0-408F-4C2F-89B4-EC6FCC1A25BC}" srcOrd="0" destOrd="0" presId="urn:microsoft.com/office/officeart/2005/8/layout/process1"/>
    <dgm:cxn modelId="{EFD0BB34-294B-465D-849D-DE60F2E2CEE3}" type="presOf" srcId="{D9FC33EC-C591-43C4-8987-8DD0511BA401}" destId="{486B7795-B975-4D3C-BDEA-E9E79D00905B}" srcOrd="1" destOrd="0" presId="urn:microsoft.com/office/officeart/2005/8/layout/process1"/>
    <dgm:cxn modelId="{62D65C3A-58E1-4AE8-98B6-11203AD8299E}" type="presOf" srcId="{75D4A359-16A7-4585-BA04-26D61BA6FE62}" destId="{AB3D3357-6206-4A59-B7C6-573A4AB66F96}" srcOrd="0" destOrd="0" presId="urn:microsoft.com/office/officeart/2005/8/layout/process1"/>
    <dgm:cxn modelId="{7D5AE466-DB34-4AC1-ABAA-FC693E4A052D}" type="presOf" srcId="{E3F3F5BE-9B54-4066-8E6E-A9102B33F1D3}" destId="{C1BC8087-E187-416B-81E6-0D86AC82AEED}" srcOrd="0" destOrd="0" presId="urn:microsoft.com/office/officeart/2005/8/layout/process1"/>
    <dgm:cxn modelId="{5F159A58-3783-453B-889C-82F4FF444FBD}" type="presOf" srcId="{D9FC33EC-C591-43C4-8987-8DD0511BA401}" destId="{3F2F7A71-C60E-4C17-B1B3-E4E7BAF591EA}" srcOrd="0" destOrd="0" presId="urn:microsoft.com/office/officeart/2005/8/layout/process1"/>
    <dgm:cxn modelId="{BA55C890-DFA9-45A3-8DA2-3820EB8A3574}" srcId="{88A1105D-F50C-4691-8ACF-CE6C2A0233B5}" destId="{442A0A39-8DAD-4C69-B9D4-0315C03B4C52}" srcOrd="1" destOrd="0" parTransId="{93DECBAD-355A-4894-8231-C39CFD2E7B02}" sibTransId="{D9FC33EC-C591-43C4-8987-8DD0511BA401}"/>
    <dgm:cxn modelId="{48AA879E-8E3E-4CFC-A293-5CF7FA057F35}" type="presOf" srcId="{427E1187-A953-4535-B490-37ACB7C3DF3C}" destId="{5320A3B6-4300-4338-B70B-10A3F6EFC78D}" srcOrd="0" destOrd="0" presId="urn:microsoft.com/office/officeart/2005/8/layout/process1"/>
    <dgm:cxn modelId="{CE939F9E-BF43-4492-A5F9-6AAE2E985035}" srcId="{88A1105D-F50C-4691-8ACF-CE6C2A0233B5}" destId="{4A1404BA-4E4F-4FD3-93BA-18AD420C5DA3}" srcOrd="2" destOrd="0" parTransId="{754B30CE-3723-441E-ABB3-57588E18C067}" sibTransId="{427E1187-A953-4535-B490-37ACB7C3DF3C}"/>
    <dgm:cxn modelId="{234FE3B0-518D-4232-9640-F1728B9A3457}" type="presOf" srcId="{75D4A359-16A7-4585-BA04-26D61BA6FE62}" destId="{4CBD1CC9-8565-4A42-BA17-8661A4D53665}" srcOrd="1" destOrd="0" presId="urn:microsoft.com/office/officeart/2005/8/layout/process1"/>
    <dgm:cxn modelId="{739E56BD-1F41-478F-BE56-54F246F03127}" type="presOf" srcId="{442A0A39-8DAD-4C69-B9D4-0315C03B4C52}" destId="{55C6BFEF-FD30-483D-A4C5-99E5327B65A9}" srcOrd="0" destOrd="0" presId="urn:microsoft.com/office/officeart/2005/8/layout/process1"/>
    <dgm:cxn modelId="{108B48D1-31CE-40C7-8009-9D91D4CFDC1D}" type="presOf" srcId="{7E16FCFA-0F49-4AFA-ACD6-FD777D44290B}" destId="{4E2A03E2-6214-4A0B-9663-E30FE211A632}" srcOrd="0" destOrd="0" presId="urn:microsoft.com/office/officeart/2005/8/layout/process1"/>
    <dgm:cxn modelId="{0F98DAD3-4471-4037-BD06-3AE2E523DE68}" srcId="{88A1105D-F50C-4691-8ACF-CE6C2A0233B5}" destId="{7E16FCFA-0F49-4AFA-ACD6-FD777D44290B}" srcOrd="3" destOrd="0" parTransId="{20B69212-FCB0-4DFC-BE51-B1352E9EBF71}" sibTransId="{FCB23312-6740-45E3-A189-C370FA3C744C}"/>
    <dgm:cxn modelId="{0200B2F2-0A27-474B-BC1B-1D52D8E72A80}" type="presOf" srcId="{427E1187-A953-4535-B490-37ACB7C3DF3C}" destId="{5B0E7761-9F14-40F5-AD24-F29B9D8A1B40}" srcOrd="1" destOrd="0" presId="urn:microsoft.com/office/officeart/2005/8/layout/process1"/>
    <dgm:cxn modelId="{0C99D0F2-08F0-43C0-84C4-46CA0E68CDAB}" type="presOf" srcId="{4A1404BA-4E4F-4FD3-93BA-18AD420C5DA3}" destId="{690B0FC9-1F1F-4A16-B9E1-17617185F4C5}" srcOrd="0" destOrd="0" presId="urn:microsoft.com/office/officeart/2005/8/layout/process1"/>
    <dgm:cxn modelId="{B60C33F6-DE24-4BEC-AF52-05526DA8D306}" srcId="{88A1105D-F50C-4691-8ACF-CE6C2A0233B5}" destId="{E3F3F5BE-9B54-4066-8E6E-A9102B33F1D3}" srcOrd="0" destOrd="0" parTransId="{BD931B8B-A938-41FA-9BF9-64B8667B3430}" sibTransId="{75D4A359-16A7-4585-BA04-26D61BA6FE62}"/>
    <dgm:cxn modelId="{D05E0AC9-FE49-4026-AF24-0485000E8255}" type="presParOf" srcId="{1B9959F0-408F-4C2F-89B4-EC6FCC1A25BC}" destId="{C1BC8087-E187-416B-81E6-0D86AC82AEED}" srcOrd="0" destOrd="0" presId="urn:microsoft.com/office/officeart/2005/8/layout/process1"/>
    <dgm:cxn modelId="{FA4A43B3-5E9B-449C-9859-E3ED3DF29E6A}" type="presParOf" srcId="{1B9959F0-408F-4C2F-89B4-EC6FCC1A25BC}" destId="{AB3D3357-6206-4A59-B7C6-573A4AB66F96}" srcOrd="1" destOrd="0" presId="urn:microsoft.com/office/officeart/2005/8/layout/process1"/>
    <dgm:cxn modelId="{E4141B90-D216-46A8-96CD-9879A5B83E8D}" type="presParOf" srcId="{AB3D3357-6206-4A59-B7C6-573A4AB66F96}" destId="{4CBD1CC9-8565-4A42-BA17-8661A4D53665}" srcOrd="0" destOrd="0" presId="urn:microsoft.com/office/officeart/2005/8/layout/process1"/>
    <dgm:cxn modelId="{FAF2AEC7-C2E2-4904-BED1-A4BB4591EDE7}" type="presParOf" srcId="{1B9959F0-408F-4C2F-89B4-EC6FCC1A25BC}" destId="{55C6BFEF-FD30-483D-A4C5-99E5327B65A9}" srcOrd="2" destOrd="0" presId="urn:microsoft.com/office/officeart/2005/8/layout/process1"/>
    <dgm:cxn modelId="{33D97B31-FB6D-4AF2-8964-B0CE6A10A5B4}" type="presParOf" srcId="{1B9959F0-408F-4C2F-89B4-EC6FCC1A25BC}" destId="{3F2F7A71-C60E-4C17-B1B3-E4E7BAF591EA}" srcOrd="3" destOrd="0" presId="urn:microsoft.com/office/officeart/2005/8/layout/process1"/>
    <dgm:cxn modelId="{3121BB3F-612A-48AA-BD34-69CD25E96FE7}" type="presParOf" srcId="{3F2F7A71-C60E-4C17-B1B3-E4E7BAF591EA}" destId="{486B7795-B975-4D3C-BDEA-E9E79D00905B}" srcOrd="0" destOrd="0" presId="urn:microsoft.com/office/officeart/2005/8/layout/process1"/>
    <dgm:cxn modelId="{12140038-42DD-4825-93DF-8E795A19173A}" type="presParOf" srcId="{1B9959F0-408F-4C2F-89B4-EC6FCC1A25BC}" destId="{690B0FC9-1F1F-4A16-B9E1-17617185F4C5}" srcOrd="4" destOrd="0" presId="urn:microsoft.com/office/officeart/2005/8/layout/process1"/>
    <dgm:cxn modelId="{DA2B08EC-8F40-4C56-8A9F-ED820B3C1C5E}" type="presParOf" srcId="{1B9959F0-408F-4C2F-89B4-EC6FCC1A25BC}" destId="{5320A3B6-4300-4338-B70B-10A3F6EFC78D}" srcOrd="5" destOrd="0" presId="urn:microsoft.com/office/officeart/2005/8/layout/process1"/>
    <dgm:cxn modelId="{07E8F8A9-1301-4ABF-9825-D348C244985D}" type="presParOf" srcId="{5320A3B6-4300-4338-B70B-10A3F6EFC78D}" destId="{5B0E7761-9F14-40F5-AD24-F29B9D8A1B40}" srcOrd="0" destOrd="0" presId="urn:microsoft.com/office/officeart/2005/8/layout/process1"/>
    <dgm:cxn modelId="{C28A9D63-6B03-4282-AA98-26DDA9E8F993}" type="presParOf" srcId="{1B9959F0-408F-4C2F-89B4-EC6FCC1A25BC}" destId="{4E2A03E2-6214-4A0B-9663-E30FE211A63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4DA79-9774-48FF-A849-2829FF45789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4383D29-2024-42A9-A9E1-6787B1A79AE3}">
      <dgm:prSet phldrT="[Text]"/>
      <dgm:spPr/>
      <dgm:t>
        <a:bodyPr/>
        <a:lstStyle/>
        <a:p>
          <a:r>
            <a:rPr lang="en-US" b="1" dirty="0">
              <a:solidFill>
                <a:srgbClr val="4C4C4C"/>
              </a:solidFill>
            </a:rPr>
            <a:t>INELIGIBLE</a:t>
          </a:r>
          <a:r>
            <a:rPr lang="en-US" dirty="0">
              <a:solidFill>
                <a:srgbClr val="4C4C4C"/>
              </a:solidFill>
            </a:rPr>
            <a:t>:</a:t>
          </a:r>
        </a:p>
      </dgm:t>
    </dgm:pt>
    <dgm:pt modelId="{17903A92-6BD9-4342-98D3-1BB625127972}" type="parTrans" cxnId="{F6A18AC7-18E2-4C91-9313-6CA6F768B7C1}">
      <dgm:prSet/>
      <dgm:spPr/>
      <dgm:t>
        <a:bodyPr/>
        <a:lstStyle/>
        <a:p>
          <a:endParaRPr lang="en-US"/>
        </a:p>
      </dgm:t>
    </dgm:pt>
    <dgm:pt modelId="{67EF13EF-AE75-4C60-A8A0-53D4D4A65245}" type="sibTrans" cxnId="{F6A18AC7-18E2-4C91-9313-6CA6F768B7C1}">
      <dgm:prSet/>
      <dgm:spPr/>
      <dgm:t>
        <a:bodyPr/>
        <a:lstStyle/>
        <a:p>
          <a:endParaRPr lang="en-US"/>
        </a:p>
      </dgm:t>
    </dgm:pt>
    <dgm:pt modelId="{CBE36A0A-F6DC-464A-9847-314FA3FF2DE7}">
      <dgm:prSet phldrT="[Text]"/>
      <dgm:spPr/>
      <dgm:t>
        <a:bodyPr/>
        <a:lstStyle/>
        <a:p>
          <a:r>
            <a:rPr lang="en-US" b="1" dirty="0">
              <a:solidFill>
                <a:srgbClr val="4C4C4C"/>
              </a:solidFill>
            </a:rPr>
            <a:t>Credit Card</a:t>
          </a:r>
          <a:r>
            <a:rPr lang="en-US" dirty="0">
              <a:solidFill>
                <a:srgbClr val="4C4C4C"/>
              </a:solidFill>
            </a:rPr>
            <a:t>: POs containing credit card information in the BILL-TO section (please invoice by processing these credit card details with your payment processor)</a:t>
          </a:r>
        </a:p>
      </dgm:t>
    </dgm:pt>
    <dgm:pt modelId="{A7D030A0-8EC3-479C-AACC-276BBBCD1718}" type="parTrans" cxnId="{0F0BD780-372E-4B86-A8E3-380AE5E6A572}">
      <dgm:prSet/>
      <dgm:spPr/>
      <dgm:t>
        <a:bodyPr/>
        <a:lstStyle/>
        <a:p>
          <a:endParaRPr lang="en-US"/>
        </a:p>
      </dgm:t>
    </dgm:pt>
    <dgm:pt modelId="{D988A885-FD0F-41D6-B6E8-A5A566FD4E7B}" type="sibTrans" cxnId="{0F0BD780-372E-4B86-A8E3-380AE5E6A572}">
      <dgm:prSet/>
      <dgm:spPr/>
      <dgm:t>
        <a:bodyPr/>
        <a:lstStyle/>
        <a:p>
          <a:endParaRPr lang="en-US"/>
        </a:p>
      </dgm:t>
    </dgm:pt>
    <dgm:pt modelId="{406EA373-6745-4E33-969B-DD33D032A45E}">
      <dgm:prSet phldrT="[Text]"/>
      <dgm:spPr/>
      <dgm:t>
        <a:bodyPr/>
        <a:lstStyle/>
        <a:p>
          <a:r>
            <a:rPr lang="en-US" b="1" dirty="0">
              <a:solidFill>
                <a:srgbClr val="4C4C4C"/>
              </a:solidFill>
            </a:rPr>
            <a:t>Repeat Pay</a:t>
          </a:r>
          <a:r>
            <a:rPr lang="en-US" dirty="0">
              <a:solidFill>
                <a:srgbClr val="4C4C4C"/>
              </a:solidFill>
            </a:rPr>
            <a:t>: POs containing repeat payment instructions (please note the repeat payment dates or process the credit card details attached to the PO copy on the dates prescribed.</a:t>
          </a:r>
        </a:p>
      </dgm:t>
    </dgm:pt>
    <dgm:pt modelId="{6E54F4D0-02AE-4300-93B9-0EB9F2903CEA}" type="parTrans" cxnId="{617F3E46-F590-4ABB-A731-83E81AC13E8C}">
      <dgm:prSet/>
      <dgm:spPr/>
      <dgm:t>
        <a:bodyPr/>
        <a:lstStyle/>
        <a:p>
          <a:endParaRPr lang="en-US"/>
        </a:p>
      </dgm:t>
    </dgm:pt>
    <dgm:pt modelId="{9638C146-8260-4C07-9598-AA4991AD53F4}" type="sibTrans" cxnId="{617F3E46-F590-4ABB-A731-83E81AC13E8C}">
      <dgm:prSet/>
      <dgm:spPr/>
      <dgm:t>
        <a:bodyPr/>
        <a:lstStyle/>
        <a:p>
          <a:endParaRPr lang="en-US"/>
        </a:p>
      </dgm:t>
    </dgm:pt>
    <dgm:pt modelId="{0F28FABD-99B0-418C-9D85-146CB0E99062}">
      <dgm:prSet phldrT="[Text]"/>
      <dgm:spPr/>
      <dgm:t>
        <a:bodyPr/>
        <a:lstStyle/>
        <a:p>
          <a:r>
            <a:rPr lang="en-US" b="1" dirty="0">
              <a:solidFill>
                <a:srgbClr val="4C4C4C"/>
              </a:solidFill>
            </a:rPr>
            <a:t>Evaluated Receipt Settlement (ERS)</a:t>
          </a:r>
          <a:r>
            <a:rPr lang="en-US" dirty="0">
              <a:solidFill>
                <a:srgbClr val="4C4C4C"/>
              </a:solidFill>
            </a:rPr>
            <a:t>: POs set up for ERS issue invoices automatically as parts are received or services are marked rendered by the requestor on the PO copy. If you are a direct materials supplier and have questions about whether or not you are setup for ERS, please contact</a:t>
          </a:r>
          <a:r>
            <a:rPr lang="en-US" dirty="0"/>
            <a:t> </a:t>
          </a:r>
          <a:r>
            <a:rPr lang="en-US" dirty="0">
              <a:hlinkClick xmlns:r="http://schemas.openxmlformats.org/officeDocument/2006/relationships" r:id="rId1"/>
            </a:rPr>
            <a:t>eBusiness.helpdesk@Wabtec.com</a:t>
          </a:r>
          <a:r>
            <a:rPr lang="en-US" dirty="0"/>
            <a:t>  </a:t>
          </a:r>
        </a:p>
      </dgm:t>
    </dgm:pt>
    <dgm:pt modelId="{37B469FC-512C-4B83-B4F1-68B40D63A42A}" type="parTrans" cxnId="{6F057468-8F68-4C9A-9536-EFC5C9503E1B}">
      <dgm:prSet/>
      <dgm:spPr/>
      <dgm:t>
        <a:bodyPr/>
        <a:lstStyle/>
        <a:p>
          <a:endParaRPr lang="en-US"/>
        </a:p>
      </dgm:t>
    </dgm:pt>
    <dgm:pt modelId="{0FE5F065-2E91-48D8-86D8-70D2A60BEE8B}" type="sibTrans" cxnId="{6F057468-8F68-4C9A-9536-EFC5C9503E1B}">
      <dgm:prSet/>
      <dgm:spPr/>
      <dgm:t>
        <a:bodyPr/>
        <a:lstStyle/>
        <a:p>
          <a:endParaRPr lang="en-US"/>
        </a:p>
      </dgm:t>
    </dgm:pt>
    <dgm:pt modelId="{54245A3C-8C01-4CD0-AEA4-C327817A1110}">
      <dgm:prSet phldrT="[Text]"/>
      <dgm:spPr/>
      <dgm:t>
        <a:bodyPr/>
        <a:lstStyle/>
        <a:p>
          <a:r>
            <a:rPr lang="en-US" b="1" dirty="0">
              <a:solidFill>
                <a:srgbClr val="4C4C4C"/>
              </a:solidFill>
            </a:rPr>
            <a:t>ELIGIBLE:</a:t>
          </a:r>
        </a:p>
      </dgm:t>
    </dgm:pt>
    <dgm:pt modelId="{BA9EDAD2-EC64-43B8-AF9A-93C3F30BDC04}" type="parTrans" cxnId="{D1D32013-45D6-400B-834C-379AB03001DC}">
      <dgm:prSet/>
      <dgm:spPr/>
      <dgm:t>
        <a:bodyPr/>
        <a:lstStyle/>
        <a:p>
          <a:endParaRPr lang="en-US"/>
        </a:p>
      </dgm:t>
    </dgm:pt>
    <dgm:pt modelId="{C7CF5A25-C660-4141-BDE9-4DBA78A0BC32}" type="sibTrans" cxnId="{D1D32013-45D6-400B-834C-379AB03001DC}">
      <dgm:prSet/>
      <dgm:spPr/>
      <dgm:t>
        <a:bodyPr/>
        <a:lstStyle/>
        <a:p>
          <a:endParaRPr lang="en-US"/>
        </a:p>
      </dgm:t>
    </dgm:pt>
    <dgm:pt modelId="{4B3E7DE4-EBA0-441E-A80A-472107A27F81}">
      <dgm:prSet phldrT="[Text]"/>
      <dgm:spPr/>
      <dgm:t>
        <a:bodyPr/>
        <a:lstStyle/>
        <a:p>
          <a:r>
            <a:rPr lang="en-US" b="1" dirty="0">
              <a:solidFill>
                <a:srgbClr val="4C4C4C"/>
              </a:solidFill>
            </a:rPr>
            <a:t>Web Invoicing: </a:t>
          </a:r>
          <a:r>
            <a:rPr lang="en-US" b="0" dirty="0">
              <a:solidFill>
                <a:srgbClr val="4C4C4C"/>
              </a:solidFill>
            </a:rPr>
            <a:t>POs that explicitly state that web invoicing is required in the BILL TO section on the PO hard copy</a:t>
          </a:r>
          <a:endParaRPr lang="en-US" b="1" dirty="0">
            <a:solidFill>
              <a:srgbClr val="4C4C4C"/>
            </a:solidFill>
          </a:endParaRPr>
        </a:p>
      </dgm:t>
    </dgm:pt>
    <dgm:pt modelId="{7873BC44-F3E4-4749-AD5E-DC90DB1C70AD}" type="parTrans" cxnId="{2471C765-75D0-44C8-8AA2-B0EF4E13E910}">
      <dgm:prSet/>
      <dgm:spPr/>
      <dgm:t>
        <a:bodyPr/>
        <a:lstStyle/>
        <a:p>
          <a:endParaRPr lang="en-US"/>
        </a:p>
      </dgm:t>
    </dgm:pt>
    <dgm:pt modelId="{8FF45001-1805-4CDF-B3A3-5B9BA85CB571}" type="sibTrans" cxnId="{2471C765-75D0-44C8-8AA2-B0EF4E13E910}">
      <dgm:prSet/>
      <dgm:spPr/>
      <dgm:t>
        <a:bodyPr/>
        <a:lstStyle/>
        <a:p>
          <a:endParaRPr lang="en-US"/>
        </a:p>
      </dgm:t>
    </dgm:pt>
    <dgm:pt modelId="{79291B2C-D6E8-4105-9358-56140548CF60}" type="pres">
      <dgm:prSet presAssocID="{1D44DA79-9774-48FF-A849-2829FF457894}" presName="vert0" presStyleCnt="0">
        <dgm:presLayoutVars>
          <dgm:dir/>
          <dgm:animOne val="branch"/>
          <dgm:animLvl val="lvl"/>
        </dgm:presLayoutVars>
      </dgm:prSet>
      <dgm:spPr/>
    </dgm:pt>
    <dgm:pt modelId="{B9DBC7C2-8E49-4815-B68C-3176DE923456}" type="pres">
      <dgm:prSet presAssocID="{94383D29-2024-42A9-A9E1-6787B1A79AE3}" presName="thickLine" presStyleLbl="alignNode1" presStyleIdx="0" presStyleCnt="2"/>
      <dgm:spPr/>
    </dgm:pt>
    <dgm:pt modelId="{C5A7DAC7-AF7D-4421-B365-B5947AA2198B}" type="pres">
      <dgm:prSet presAssocID="{94383D29-2024-42A9-A9E1-6787B1A79AE3}" presName="horz1" presStyleCnt="0"/>
      <dgm:spPr/>
    </dgm:pt>
    <dgm:pt modelId="{32A1E20D-7245-4C39-BB35-6CB6D458787C}" type="pres">
      <dgm:prSet presAssocID="{94383D29-2024-42A9-A9E1-6787B1A79AE3}" presName="tx1" presStyleLbl="revTx" presStyleIdx="0" presStyleCnt="6"/>
      <dgm:spPr/>
    </dgm:pt>
    <dgm:pt modelId="{0A3D89D0-A094-4C81-9204-39EC78ADAAB9}" type="pres">
      <dgm:prSet presAssocID="{94383D29-2024-42A9-A9E1-6787B1A79AE3}" presName="vert1" presStyleCnt="0"/>
      <dgm:spPr/>
    </dgm:pt>
    <dgm:pt modelId="{2142C262-E66B-4C8B-886E-A5AB40B9E2BA}" type="pres">
      <dgm:prSet presAssocID="{CBE36A0A-F6DC-464A-9847-314FA3FF2DE7}" presName="vertSpace2a" presStyleCnt="0"/>
      <dgm:spPr/>
    </dgm:pt>
    <dgm:pt modelId="{CD8D9F4C-F3BB-4ACF-9177-CB2715F6D591}" type="pres">
      <dgm:prSet presAssocID="{CBE36A0A-F6DC-464A-9847-314FA3FF2DE7}" presName="horz2" presStyleCnt="0"/>
      <dgm:spPr/>
    </dgm:pt>
    <dgm:pt modelId="{064CBFEC-4F62-4E76-8EA8-C4DA87B177AA}" type="pres">
      <dgm:prSet presAssocID="{CBE36A0A-F6DC-464A-9847-314FA3FF2DE7}" presName="horzSpace2" presStyleCnt="0"/>
      <dgm:spPr/>
    </dgm:pt>
    <dgm:pt modelId="{66D032A8-8BB2-4E05-ABF6-C887B9F480E6}" type="pres">
      <dgm:prSet presAssocID="{CBE36A0A-F6DC-464A-9847-314FA3FF2DE7}" presName="tx2" presStyleLbl="revTx" presStyleIdx="1" presStyleCnt="6"/>
      <dgm:spPr/>
    </dgm:pt>
    <dgm:pt modelId="{672557CE-32DB-4E3E-AE3D-46C0EA051D2F}" type="pres">
      <dgm:prSet presAssocID="{CBE36A0A-F6DC-464A-9847-314FA3FF2DE7}" presName="vert2" presStyleCnt="0"/>
      <dgm:spPr/>
    </dgm:pt>
    <dgm:pt modelId="{8C60C871-27EF-4D63-96D7-FE74704424A5}" type="pres">
      <dgm:prSet presAssocID="{CBE36A0A-F6DC-464A-9847-314FA3FF2DE7}" presName="thinLine2b" presStyleLbl="callout" presStyleIdx="0" presStyleCnt="4"/>
      <dgm:spPr/>
    </dgm:pt>
    <dgm:pt modelId="{FCC5EADB-A071-4FA0-BAAC-DB48BADCC278}" type="pres">
      <dgm:prSet presAssocID="{CBE36A0A-F6DC-464A-9847-314FA3FF2DE7}" presName="vertSpace2b" presStyleCnt="0"/>
      <dgm:spPr/>
    </dgm:pt>
    <dgm:pt modelId="{3725EED1-F6EC-4A30-BCD4-05A1302AC2A5}" type="pres">
      <dgm:prSet presAssocID="{406EA373-6745-4E33-969B-DD33D032A45E}" presName="horz2" presStyleCnt="0"/>
      <dgm:spPr/>
    </dgm:pt>
    <dgm:pt modelId="{BD56032E-2F2F-4335-A657-F8452CC69CC4}" type="pres">
      <dgm:prSet presAssocID="{406EA373-6745-4E33-969B-DD33D032A45E}" presName="horzSpace2" presStyleCnt="0"/>
      <dgm:spPr/>
    </dgm:pt>
    <dgm:pt modelId="{439AD084-AEE6-4374-B641-57F398F04D61}" type="pres">
      <dgm:prSet presAssocID="{406EA373-6745-4E33-969B-DD33D032A45E}" presName="tx2" presStyleLbl="revTx" presStyleIdx="2" presStyleCnt="6"/>
      <dgm:spPr/>
    </dgm:pt>
    <dgm:pt modelId="{56F6074A-A562-44D7-9495-B016947F3340}" type="pres">
      <dgm:prSet presAssocID="{406EA373-6745-4E33-969B-DD33D032A45E}" presName="vert2" presStyleCnt="0"/>
      <dgm:spPr/>
    </dgm:pt>
    <dgm:pt modelId="{079F4E30-E4AE-4C40-BCA9-959E5C4EB583}" type="pres">
      <dgm:prSet presAssocID="{406EA373-6745-4E33-969B-DD33D032A45E}" presName="thinLine2b" presStyleLbl="callout" presStyleIdx="1" presStyleCnt="4"/>
      <dgm:spPr/>
    </dgm:pt>
    <dgm:pt modelId="{9EDBA746-1B34-41E1-AEC1-8771B2B1394C}" type="pres">
      <dgm:prSet presAssocID="{406EA373-6745-4E33-969B-DD33D032A45E}" presName="vertSpace2b" presStyleCnt="0"/>
      <dgm:spPr/>
    </dgm:pt>
    <dgm:pt modelId="{CAC8C0AF-774B-4C9A-8A7C-1D9985EBA3F1}" type="pres">
      <dgm:prSet presAssocID="{0F28FABD-99B0-418C-9D85-146CB0E99062}" presName="horz2" presStyleCnt="0"/>
      <dgm:spPr/>
    </dgm:pt>
    <dgm:pt modelId="{C4032A4A-8894-4BE3-AA8F-3095BC79FFF8}" type="pres">
      <dgm:prSet presAssocID="{0F28FABD-99B0-418C-9D85-146CB0E99062}" presName="horzSpace2" presStyleCnt="0"/>
      <dgm:spPr/>
    </dgm:pt>
    <dgm:pt modelId="{DBC1F4E7-182B-414C-84B0-00B1F3387F92}" type="pres">
      <dgm:prSet presAssocID="{0F28FABD-99B0-418C-9D85-146CB0E99062}" presName="tx2" presStyleLbl="revTx" presStyleIdx="3" presStyleCnt="6" custScaleX="101800" custScaleY="112507"/>
      <dgm:spPr/>
    </dgm:pt>
    <dgm:pt modelId="{30F4902C-826D-4133-937F-5B43B1D91FFC}" type="pres">
      <dgm:prSet presAssocID="{0F28FABD-99B0-418C-9D85-146CB0E99062}" presName="vert2" presStyleCnt="0"/>
      <dgm:spPr/>
    </dgm:pt>
    <dgm:pt modelId="{64A6ADF2-ECF5-48A0-8972-2F05E7A3A039}" type="pres">
      <dgm:prSet presAssocID="{0F28FABD-99B0-418C-9D85-146CB0E99062}" presName="thinLine2b" presStyleLbl="callout" presStyleIdx="2" presStyleCnt="4"/>
      <dgm:spPr/>
    </dgm:pt>
    <dgm:pt modelId="{62815B7F-38DF-451F-829A-4E12C0CCF288}" type="pres">
      <dgm:prSet presAssocID="{0F28FABD-99B0-418C-9D85-146CB0E99062}" presName="vertSpace2b" presStyleCnt="0"/>
      <dgm:spPr/>
    </dgm:pt>
    <dgm:pt modelId="{8A33F6AD-8087-4794-AE91-B96CED300754}" type="pres">
      <dgm:prSet presAssocID="{54245A3C-8C01-4CD0-AEA4-C327817A1110}" presName="thickLine" presStyleLbl="alignNode1" presStyleIdx="1" presStyleCnt="2"/>
      <dgm:spPr/>
    </dgm:pt>
    <dgm:pt modelId="{DD3D5B00-B8E3-452D-81FF-E83AF75C3B14}" type="pres">
      <dgm:prSet presAssocID="{54245A3C-8C01-4CD0-AEA4-C327817A1110}" presName="horz1" presStyleCnt="0"/>
      <dgm:spPr/>
    </dgm:pt>
    <dgm:pt modelId="{807BEA1B-16D0-425B-A730-6288F82A16EC}" type="pres">
      <dgm:prSet presAssocID="{54245A3C-8C01-4CD0-AEA4-C327817A1110}" presName="tx1" presStyleLbl="revTx" presStyleIdx="4" presStyleCnt="6"/>
      <dgm:spPr/>
    </dgm:pt>
    <dgm:pt modelId="{3B6FD320-992F-4018-A627-95B8AF63189C}" type="pres">
      <dgm:prSet presAssocID="{54245A3C-8C01-4CD0-AEA4-C327817A1110}" presName="vert1" presStyleCnt="0"/>
      <dgm:spPr/>
    </dgm:pt>
    <dgm:pt modelId="{8C2B755E-1534-4503-9C1C-6D42F2545E61}" type="pres">
      <dgm:prSet presAssocID="{4B3E7DE4-EBA0-441E-A80A-472107A27F81}" presName="vertSpace2a" presStyleCnt="0"/>
      <dgm:spPr/>
    </dgm:pt>
    <dgm:pt modelId="{B36D7271-3813-4048-A1A0-50AA2C7287C4}" type="pres">
      <dgm:prSet presAssocID="{4B3E7DE4-EBA0-441E-A80A-472107A27F81}" presName="horz2" presStyleCnt="0"/>
      <dgm:spPr/>
    </dgm:pt>
    <dgm:pt modelId="{C9F74752-A4DD-440B-9BB5-CDAC9EDCA8C3}" type="pres">
      <dgm:prSet presAssocID="{4B3E7DE4-EBA0-441E-A80A-472107A27F81}" presName="horzSpace2" presStyleCnt="0"/>
      <dgm:spPr/>
    </dgm:pt>
    <dgm:pt modelId="{002CAD92-863A-472D-8D33-0FA09837E516}" type="pres">
      <dgm:prSet presAssocID="{4B3E7DE4-EBA0-441E-A80A-472107A27F81}" presName="tx2" presStyleLbl="revTx" presStyleIdx="5" presStyleCnt="6"/>
      <dgm:spPr/>
    </dgm:pt>
    <dgm:pt modelId="{DED51CA3-EF10-4207-A3F2-3CD85A1D2F53}" type="pres">
      <dgm:prSet presAssocID="{4B3E7DE4-EBA0-441E-A80A-472107A27F81}" presName="vert2" presStyleCnt="0"/>
      <dgm:spPr/>
    </dgm:pt>
    <dgm:pt modelId="{18CD4AB4-FCC1-426B-8C33-A649827CC64E}" type="pres">
      <dgm:prSet presAssocID="{4B3E7DE4-EBA0-441E-A80A-472107A27F81}" presName="thinLine2b" presStyleLbl="callout" presStyleIdx="3" presStyleCnt="4"/>
      <dgm:spPr/>
    </dgm:pt>
    <dgm:pt modelId="{0F9B1C6C-4A7B-4E63-B5C1-3352301FD8C8}" type="pres">
      <dgm:prSet presAssocID="{4B3E7DE4-EBA0-441E-A80A-472107A27F81}" presName="vertSpace2b" presStyleCnt="0"/>
      <dgm:spPr/>
    </dgm:pt>
  </dgm:ptLst>
  <dgm:cxnLst>
    <dgm:cxn modelId="{D1D32013-45D6-400B-834C-379AB03001DC}" srcId="{1D44DA79-9774-48FF-A849-2829FF457894}" destId="{54245A3C-8C01-4CD0-AEA4-C327817A1110}" srcOrd="1" destOrd="0" parTransId="{BA9EDAD2-EC64-43B8-AF9A-93C3F30BDC04}" sibTransId="{C7CF5A25-C660-4141-BDE9-4DBA78A0BC32}"/>
    <dgm:cxn modelId="{2471C765-75D0-44C8-8AA2-B0EF4E13E910}" srcId="{54245A3C-8C01-4CD0-AEA4-C327817A1110}" destId="{4B3E7DE4-EBA0-441E-A80A-472107A27F81}" srcOrd="0" destOrd="0" parTransId="{7873BC44-F3E4-4749-AD5E-DC90DB1C70AD}" sibTransId="{8FF45001-1805-4CDF-B3A3-5B9BA85CB571}"/>
    <dgm:cxn modelId="{617F3E46-F590-4ABB-A731-83E81AC13E8C}" srcId="{94383D29-2024-42A9-A9E1-6787B1A79AE3}" destId="{406EA373-6745-4E33-969B-DD33D032A45E}" srcOrd="1" destOrd="0" parTransId="{6E54F4D0-02AE-4300-93B9-0EB9F2903CEA}" sibTransId="{9638C146-8260-4C07-9598-AA4991AD53F4}"/>
    <dgm:cxn modelId="{5CE34168-58CD-49DE-979B-04851AF4A9D3}" type="presOf" srcId="{4B3E7DE4-EBA0-441E-A80A-472107A27F81}" destId="{002CAD92-863A-472D-8D33-0FA09837E516}" srcOrd="0" destOrd="0" presId="urn:microsoft.com/office/officeart/2008/layout/LinedList"/>
    <dgm:cxn modelId="{6F057468-8F68-4C9A-9536-EFC5C9503E1B}" srcId="{94383D29-2024-42A9-A9E1-6787B1A79AE3}" destId="{0F28FABD-99B0-418C-9D85-146CB0E99062}" srcOrd="2" destOrd="0" parTransId="{37B469FC-512C-4B83-B4F1-68B40D63A42A}" sibTransId="{0FE5F065-2E91-48D8-86D8-70D2A60BEE8B}"/>
    <dgm:cxn modelId="{95D57171-B2CF-461B-994D-0268ED34F4D3}" type="presOf" srcId="{94383D29-2024-42A9-A9E1-6787B1A79AE3}" destId="{32A1E20D-7245-4C39-BB35-6CB6D458787C}" srcOrd="0" destOrd="0" presId="urn:microsoft.com/office/officeart/2008/layout/LinedList"/>
    <dgm:cxn modelId="{0F0BD780-372E-4B86-A8E3-380AE5E6A572}" srcId="{94383D29-2024-42A9-A9E1-6787B1A79AE3}" destId="{CBE36A0A-F6DC-464A-9847-314FA3FF2DE7}" srcOrd="0" destOrd="0" parTransId="{A7D030A0-8EC3-479C-AACC-276BBBCD1718}" sibTransId="{D988A885-FD0F-41D6-B6E8-A5A566FD4E7B}"/>
    <dgm:cxn modelId="{28733CA4-5406-4670-9E60-050FA5E656D9}" type="presOf" srcId="{406EA373-6745-4E33-969B-DD33D032A45E}" destId="{439AD084-AEE6-4374-B641-57F398F04D61}" srcOrd="0" destOrd="0" presId="urn:microsoft.com/office/officeart/2008/layout/LinedList"/>
    <dgm:cxn modelId="{F6A18AC7-18E2-4C91-9313-6CA6F768B7C1}" srcId="{1D44DA79-9774-48FF-A849-2829FF457894}" destId="{94383D29-2024-42A9-A9E1-6787B1A79AE3}" srcOrd="0" destOrd="0" parTransId="{17903A92-6BD9-4342-98D3-1BB625127972}" sibTransId="{67EF13EF-AE75-4C60-A8A0-53D4D4A65245}"/>
    <dgm:cxn modelId="{129171D7-9A4D-4D71-9B32-8FC19D3A286E}" type="presOf" srcId="{0F28FABD-99B0-418C-9D85-146CB0E99062}" destId="{DBC1F4E7-182B-414C-84B0-00B1F3387F92}" srcOrd="0" destOrd="0" presId="urn:microsoft.com/office/officeart/2008/layout/LinedList"/>
    <dgm:cxn modelId="{830293D8-4EE7-4052-9418-654AA12A18FA}" type="presOf" srcId="{CBE36A0A-F6DC-464A-9847-314FA3FF2DE7}" destId="{66D032A8-8BB2-4E05-ABF6-C887B9F480E6}" srcOrd="0" destOrd="0" presId="urn:microsoft.com/office/officeart/2008/layout/LinedList"/>
    <dgm:cxn modelId="{3000D3DE-088A-47F9-A2B5-06002C54BFDB}" type="presOf" srcId="{54245A3C-8C01-4CD0-AEA4-C327817A1110}" destId="{807BEA1B-16D0-425B-A730-6288F82A16EC}" srcOrd="0" destOrd="0" presId="urn:microsoft.com/office/officeart/2008/layout/LinedList"/>
    <dgm:cxn modelId="{B2C51DF3-4266-4B25-9908-3DC6247FD8EA}" type="presOf" srcId="{1D44DA79-9774-48FF-A849-2829FF457894}" destId="{79291B2C-D6E8-4105-9358-56140548CF60}" srcOrd="0" destOrd="0" presId="urn:microsoft.com/office/officeart/2008/layout/LinedList"/>
    <dgm:cxn modelId="{55BAEF2B-0B45-4DD2-ADC1-5F58F0507554}" type="presParOf" srcId="{79291B2C-D6E8-4105-9358-56140548CF60}" destId="{B9DBC7C2-8E49-4815-B68C-3176DE923456}" srcOrd="0" destOrd="0" presId="urn:microsoft.com/office/officeart/2008/layout/LinedList"/>
    <dgm:cxn modelId="{9303B36B-B73F-4736-8D52-EEF3866D0701}" type="presParOf" srcId="{79291B2C-D6E8-4105-9358-56140548CF60}" destId="{C5A7DAC7-AF7D-4421-B365-B5947AA2198B}" srcOrd="1" destOrd="0" presId="urn:microsoft.com/office/officeart/2008/layout/LinedList"/>
    <dgm:cxn modelId="{D87EE321-99A2-4B92-B956-AE7C89238F64}" type="presParOf" srcId="{C5A7DAC7-AF7D-4421-B365-B5947AA2198B}" destId="{32A1E20D-7245-4C39-BB35-6CB6D458787C}" srcOrd="0" destOrd="0" presId="urn:microsoft.com/office/officeart/2008/layout/LinedList"/>
    <dgm:cxn modelId="{02BD16CA-1E38-4597-9AAB-933859BD3815}" type="presParOf" srcId="{C5A7DAC7-AF7D-4421-B365-B5947AA2198B}" destId="{0A3D89D0-A094-4C81-9204-39EC78ADAAB9}" srcOrd="1" destOrd="0" presId="urn:microsoft.com/office/officeart/2008/layout/LinedList"/>
    <dgm:cxn modelId="{EFEDC5BD-D7AA-40F2-8051-994AF85AEE7F}" type="presParOf" srcId="{0A3D89D0-A094-4C81-9204-39EC78ADAAB9}" destId="{2142C262-E66B-4C8B-886E-A5AB40B9E2BA}" srcOrd="0" destOrd="0" presId="urn:microsoft.com/office/officeart/2008/layout/LinedList"/>
    <dgm:cxn modelId="{1F4942D7-E998-44FD-9286-FC6A50B093C3}" type="presParOf" srcId="{0A3D89D0-A094-4C81-9204-39EC78ADAAB9}" destId="{CD8D9F4C-F3BB-4ACF-9177-CB2715F6D591}" srcOrd="1" destOrd="0" presId="urn:microsoft.com/office/officeart/2008/layout/LinedList"/>
    <dgm:cxn modelId="{C06EC508-C65B-4655-B77D-B04CFACD127B}" type="presParOf" srcId="{CD8D9F4C-F3BB-4ACF-9177-CB2715F6D591}" destId="{064CBFEC-4F62-4E76-8EA8-C4DA87B177AA}" srcOrd="0" destOrd="0" presId="urn:microsoft.com/office/officeart/2008/layout/LinedList"/>
    <dgm:cxn modelId="{8AA9BCDD-827F-410A-9B82-9B224E897AF7}" type="presParOf" srcId="{CD8D9F4C-F3BB-4ACF-9177-CB2715F6D591}" destId="{66D032A8-8BB2-4E05-ABF6-C887B9F480E6}" srcOrd="1" destOrd="0" presId="urn:microsoft.com/office/officeart/2008/layout/LinedList"/>
    <dgm:cxn modelId="{7006B27F-FF4F-4471-AE40-B52930D693ED}" type="presParOf" srcId="{CD8D9F4C-F3BB-4ACF-9177-CB2715F6D591}" destId="{672557CE-32DB-4E3E-AE3D-46C0EA051D2F}" srcOrd="2" destOrd="0" presId="urn:microsoft.com/office/officeart/2008/layout/LinedList"/>
    <dgm:cxn modelId="{1A3FF920-AAF3-4839-B15C-DB7B401BC59F}" type="presParOf" srcId="{0A3D89D0-A094-4C81-9204-39EC78ADAAB9}" destId="{8C60C871-27EF-4D63-96D7-FE74704424A5}" srcOrd="2" destOrd="0" presId="urn:microsoft.com/office/officeart/2008/layout/LinedList"/>
    <dgm:cxn modelId="{FE895E5F-38B6-44E1-A24A-5FD99242712C}" type="presParOf" srcId="{0A3D89D0-A094-4C81-9204-39EC78ADAAB9}" destId="{FCC5EADB-A071-4FA0-BAAC-DB48BADCC278}" srcOrd="3" destOrd="0" presId="urn:microsoft.com/office/officeart/2008/layout/LinedList"/>
    <dgm:cxn modelId="{AAE78692-D267-4829-8107-E2ACDAD1823B}" type="presParOf" srcId="{0A3D89D0-A094-4C81-9204-39EC78ADAAB9}" destId="{3725EED1-F6EC-4A30-BCD4-05A1302AC2A5}" srcOrd="4" destOrd="0" presId="urn:microsoft.com/office/officeart/2008/layout/LinedList"/>
    <dgm:cxn modelId="{31721EDE-A0DE-41FD-BA30-AAAA48B8C217}" type="presParOf" srcId="{3725EED1-F6EC-4A30-BCD4-05A1302AC2A5}" destId="{BD56032E-2F2F-4335-A657-F8452CC69CC4}" srcOrd="0" destOrd="0" presId="urn:microsoft.com/office/officeart/2008/layout/LinedList"/>
    <dgm:cxn modelId="{D24366C0-9BDE-49D7-83A6-2600F43D9F82}" type="presParOf" srcId="{3725EED1-F6EC-4A30-BCD4-05A1302AC2A5}" destId="{439AD084-AEE6-4374-B641-57F398F04D61}" srcOrd="1" destOrd="0" presId="urn:microsoft.com/office/officeart/2008/layout/LinedList"/>
    <dgm:cxn modelId="{9CC7EE7C-012F-4043-8F98-13116DD70C71}" type="presParOf" srcId="{3725EED1-F6EC-4A30-BCD4-05A1302AC2A5}" destId="{56F6074A-A562-44D7-9495-B016947F3340}" srcOrd="2" destOrd="0" presId="urn:microsoft.com/office/officeart/2008/layout/LinedList"/>
    <dgm:cxn modelId="{10E82D49-C09F-4000-A971-042B79BFF771}" type="presParOf" srcId="{0A3D89D0-A094-4C81-9204-39EC78ADAAB9}" destId="{079F4E30-E4AE-4C40-BCA9-959E5C4EB583}" srcOrd="5" destOrd="0" presId="urn:microsoft.com/office/officeart/2008/layout/LinedList"/>
    <dgm:cxn modelId="{C91A9B97-9DED-4A18-AE36-6A7E730C4216}" type="presParOf" srcId="{0A3D89D0-A094-4C81-9204-39EC78ADAAB9}" destId="{9EDBA746-1B34-41E1-AEC1-8771B2B1394C}" srcOrd="6" destOrd="0" presId="urn:microsoft.com/office/officeart/2008/layout/LinedList"/>
    <dgm:cxn modelId="{BB6F05C9-1A0B-4BA2-90D4-3BD524BF76E5}" type="presParOf" srcId="{0A3D89D0-A094-4C81-9204-39EC78ADAAB9}" destId="{CAC8C0AF-774B-4C9A-8A7C-1D9985EBA3F1}" srcOrd="7" destOrd="0" presId="urn:microsoft.com/office/officeart/2008/layout/LinedList"/>
    <dgm:cxn modelId="{8903ECF0-C70A-45C8-88D3-41C52057F566}" type="presParOf" srcId="{CAC8C0AF-774B-4C9A-8A7C-1D9985EBA3F1}" destId="{C4032A4A-8894-4BE3-AA8F-3095BC79FFF8}" srcOrd="0" destOrd="0" presId="urn:microsoft.com/office/officeart/2008/layout/LinedList"/>
    <dgm:cxn modelId="{394E5D14-F448-418F-9203-6738D2E17CCA}" type="presParOf" srcId="{CAC8C0AF-774B-4C9A-8A7C-1D9985EBA3F1}" destId="{DBC1F4E7-182B-414C-84B0-00B1F3387F92}" srcOrd="1" destOrd="0" presId="urn:microsoft.com/office/officeart/2008/layout/LinedList"/>
    <dgm:cxn modelId="{9E6277FE-8BA5-4CA8-BDD0-F8CE3970B334}" type="presParOf" srcId="{CAC8C0AF-774B-4C9A-8A7C-1D9985EBA3F1}" destId="{30F4902C-826D-4133-937F-5B43B1D91FFC}" srcOrd="2" destOrd="0" presId="urn:microsoft.com/office/officeart/2008/layout/LinedList"/>
    <dgm:cxn modelId="{7DF97991-F594-4B8C-A83A-380FF0F0B76E}" type="presParOf" srcId="{0A3D89D0-A094-4C81-9204-39EC78ADAAB9}" destId="{64A6ADF2-ECF5-48A0-8972-2F05E7A3A039}" srcOrd="8" destOrd="0" presId="urn:microsoft.com/office/officeart/2008/layout/LinedList"/>
    <dgm:cxn modelId="{BEC8B54B-5C3C-44A4-B9CB-FC5D05A8FC4B}" type="presParOf" srcId="{0A3D89D0-A094-4C81-9204-39EC78ADAAB9}" destId="{62815B7F-38DF-451F-829A-4E12C0CCF288}" srcOrd="9" destOrd="0" presId="urn:microsoft.com/office/officeart/2008/layout/LinedList"/>
    <dgm:cxn modelId="{9271CE85-A065-49AF-832B-C14D55CB7765}" type="presParOf" srcId="{79291B2C-D6E8-4105-9358-56140548CF60}" destId="{8A33F6AD-8087-4794-AE91-B96CED300754}" srcOrd="2" destOrd="0" presId="urn:microsoft.com/office/officeart/2008/layout/LinedList"/>
    <dgm:cxn modelId="{0F5FD5BB-ABF9-41A3-BA06-DB705368F400}" type="presParOf" srcId="{79291B2C-D6E8-4105-9358-56140548CF60}" destId="{DD3D5B00-B8E3-452D-81FF-E83AF75C3B14}" srcOrd="3" destOrd="0" presId="urn:microsoft.com/office/officeart/2008/layout/LinedList"/>
    <dgm:cxn modelId="{DE3AA56F-4D78-4EEC-B50C-6D120027D71B}" type="presParOf" srcId="{DD3D5B00-B8E3-452D-81FF-E83AF75C3B14}" destId="{807BEA1B-16D0-425B-A730-6288F82A16EC}" srcOrd="0" destOrd="0" presId="urn:microsoft.com/office/officeart/2008/layout/LinedList"/>
    <dgm:cxn modelId="{8F054C32-8B6B-42DF-B08E-493A4C9BD013}" type="presParOf" srcId="{DD3D5B00-B8E3-452D-81FF-E83AF75C3B14}" destId="{3B6FD320-992F-4018-A627-95B8AF63189C}" srcOrd="1" destOrd="0" presId="urn:microsoft.com/office/officeart/2008/layout/LinedList"/>
    <dgm:cxn modelId="{75C19F95-8680-4785-95A1-16218FE464A3}" type="presParOf" srcId="{3B6FD320-992F-4018-A627-95B8AF63189C}" destId="{8C2B755E-1534-4503-9C1C-6D42F2545E61}" srcOrd="0" destOrd="0" presId="urn:microsoft.com/office/officeart/2008/layout/LinedList"/>
    <dgm:cxn modelId="{F103D358-20B9-4336-B713-4E7A2650CE56}" type="presParOf" srcId="{3B6FD320-992F-4018-A627-95B8AF63189C}" destId="{B36D7271-3813-4048-A1A0-50AA2C7287C4}" srcOrd="1" destOrd="0" presId="urn:microsoft.com/office/officeart/2008/layout/LinedList"/>
    <dgm:cxn modelId="{CA0C743E-A78C-4616-8DAF-0429A3288134}" type="presParOf" srcId="{B36D7271-3813-4048-A1A0-50AA2C7287C4}" destId="{C9F74752-A4DD-440B-9BB5-CDAC9EDCA8C3}" srcOrd="0" destOrd="0" presId="urn:microsoft.com/office/officeart/2008/layout/LinedList"/>
    <dgm:cxn modelId="{61763571-F31A-4DD6-AEEB-5583DBC7E725}" type="presParOf" srcId="{B36D7271-3813-4048-A1A0-50AA2C7287C4}" destId="{002CAD92-863A-472D-8D33-0FA09837E516}" srcOrd="1" destOrd="0" presId="urn:microsoft.com/office/officeart/2008/layout/LinedList"/>
    <dgm:cxn modelId="{3E4F22BB-6F79-4FEF-AB9B-984DC4007A43}" type="presParOf" srcId="{B36D7271-3813-4048-A1A0-50AA2C7287C4}" destId="{DED51CA3-EF10-4207-A3F2-3CD85A1D2F53}" srcOrd="2" destOrd="0" presId="urn:microsoft.com/office/officeart/2008/layout/LinedList"/>
    <dgm:cxn modelId="{55E9601C-C721-44A4-9BC3-3609CB3F82E7}" type="presParOf" srcId="{3B6FD320-992F-4018-A627-95B8AF63189C}" destId="{18CD4AB4-FCC1-426B-8C33-A649827CC64E}" srcOrd="2" destOrd="0" presId="urn:microsoft.com/office/officeart/2008/layout/LinedList"/>
    <dgm:cxn modelId="{B23A1F4E-37B3-46B8-9792-B56BAAC12E9C}" type="presParOf" srcId="{3B6FD320-992F-4018-A627-95B8AF63189C}" destId="{0F9B1C6C-4A7B-4E63-B5C1-3352301FD8C8}" srcOrd="3"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E8DAEA-E7D2-4039-B4A2-E05B0013787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0BEBA96-6D6C-4E5F-83CB-A7D7B4A92515}">
      <dgm:prSet phldrT="[Text]"/>
      <dgm:spPr/>
      <dgm:t>
        <a:bodyPr/>
        <a:lstStyle/>
        <a:p>
          <a:r>
            <a:rPr lang="en-US" dirty="0">
              <a:solidFill>
                <a:srgbClr val="4C4C4C"/>
              </a:solidFill>
            </a:rPr>
            <a:t>Why is my invoice on hold?</a:t>
          </a:r>
        </a:p>
      </dgm:t>
    </dgm:pt>
    <dgm:pt modelId="{C932016C-ACE2-4140-A9B1-F143CB9BF1A6}" type="parTrans" cxnId="{C19BF31D-9AC7-4CF4-8E5B-D214EB9E756A}">
      <dgm:prSet/>
      <dgm:spPr/>
      <dgm:t>
        <a:bodyPr/>
        <a:lstStyle/>
        <a:p>
          <a:endParaRPr lang="en-US"/>
        </a:p>
      </dgm:t>
    </dgm:pt>
    <dgm:pt modelId="{929A42D1-2EE0-4CE3-87EE-934236619CD0}" type="sibTrans" cxnId="{C19BF31D-9AC7-4CF4-8E5B-D214EB9E756A}">
      <dgm:prSet/>
      <dgm:spPr/>
      <dgm:t>
        <a:bodyPr/>
        <a:lstStyle/>
        <a:p>
          <a:endParaRPr lang="en-US"/>
        </a:p>
      </dgm:t>
    </dgm:pt>
    <dgm:pt modelId="{719F01AD-B516-4ED8-A050-2515F9E1CDB0}">
      <dgm:prSet phldrT="[Text]"/>
      <dgm:spPr/>
      <dgm:t>
        <a:bodyPr/>
        <a:lstStyle/>
        <a:p>
          <a:r>
            <a:rPr lang="en-US" dirty="0">
              <a:solidFill>
                <a:srgbClr val="4C4C4C"/>
              </a:solidFill>
            </a:rPr>
            <a:t>If your invoice is in HOLD status, please contact the requestor on the PO copy so they may work to resolve this hold.</a:t>
          </a:r>
        </a:p>
      </dgm:t>
    </dgm:pt>
    <dgm:pt modelId="{FF150ABF-BF3E-4382-BEE5-35D29672DD81}" type="parTrans" cxnId="{09E470B2-7589-4E2A-8962-059FAF7E7D91}">
      <dgm:prSet/>
      <dgm:spPr/>
      <dgm:t>
        <a:bodyPr/>
        <a:lstStyle/>
        <a:p>
          <a:endParaRPr lang="en-US"/>
        </a:p>
      </dgm:t>
    </dgm:pt>
    <dgm:pt modelId="{D82C8199-EFED-4406-ACD6-B4B7CD1E783A}" type="sibTrans" cxnId="{09E470B2-7589-4E2A-8962-059FAF7E7D91}">
      <dgm:prSet/>
      <dgm:spPr/>
      <dgm:t>
        <a:bodyPr/>
        <a:lstStyle/>
        <a:p>
          <a:endParaRPr lang="en-US"/>
        </a:p>
      </dgm:t>
    </dgm:pt>
    <dgm:pt modelId="{AD52AFAC-8566-4B57-9573-B8E080BE3073}">
      <dgm:prSet phldrT="[Text]"/>
      <dgm:spPr/>
      <dgm:t>
        <a:bodyPr/>
        <a:lstStyle/>
        <a:p>
          <a:r>
            <a:rPr lang="en-US" dirty="0">
              <a:solidFill>
                <a:srgbClr val="4C4C4C"/>
              </a:solidFill>
            </a:rPr>
            <a:t>Invoices pay per agreed-upon payment terms. You can check your payment date within the portal by referencing the discount date or due date.</a:t>
          </a:r>
        </a:p>
      </dgm:t>
    </dgm:pt>
    <dgm:pt modelId="{8B7201EC-9A57-4B9D-9D64-3B77A4E01C0C}" type="parTrans" cxnId="{0CECD8B3-1578-4FC8-BECD-4093EADB0217}">
      <dgm:prSet/>
      <dgm:spPr/>
      <dgm:t>
        <a:bodyPr/>
        <a:lstStyle/>
        <a:p>
          <a:endParaRPr lang="en-US"/>
        </a:p>
      </dgm:t>
    </dgm:pt>
    <dgm:pt modelId="{1C705E8A-151E-4D30-A78D-022D22D936BF}" type="sibTrans" cxnId="{0CECD8B3-1578-4FC8-BECD-4093EADB0217}">
      <dgm:prSet/>
      <dgm:spPr/>
      <dgm:t>
        <a:bodyPr/>
        <a:lstStyle/>
        <a:p>
          <a:endParaRPr lang="en-US"/>
        </a:p>
      </dgm:t>
    </dgm:pt>
    <dgm:pt modelId="{564102CD-4DAA-4451-B7D6-79D3BE871CE1}">
      <dgm:prSet phldrT="[Text]"/>
      <dgm:spPr/>
      <dgm:t>
        <a:bodyPr/>
        <a:lstStyle/>
        <a:p>
          <a:r>
            <a:rPr lang="en-US" dirty="0">
              <a:solidFill>
                <a:srgbClr val="4C4C4C"/>
              </a:solidFill>
            </a:rPr>
            <a:t>When will my invoice pay?</a:t>
          </a:r>
        </a:p>
      </dgm:t>
    </dgm:pt>
    <dgm:pt modelId="{D4099C1F-A4D8-4DAA-B51A-9C0BAF53608B}" type="parTrans" cxnId="{7C7EBEB5-7724-46B3-9079-5E65D4C945D2}">
      <dgm:prSet/>
      <dgm:spPr/>
      <dgm:t>
        <a:bodyPr/>
        <a:lstStyle/>
        <a:p>
          <a:endParaRPr lang="en-US"/>
        </a:p>
      </dgm:t>
    </dgm:pt>
    <dgm:pt modelId="{6FF830F7-BC20-4636-8D0E-9B7F46553DBA}" type="sibTrans" cxnId="{7C7EBEB5-7724-46B3-9079-5E65D4C945D2}">
      <dgm:prSet/>
      <dgm:spPr/>
      <dgm:t>
        <a:bodyPr/>
        <a:lstStyle/>
        <a:p>
          <a:endParaRPr lang="en-US"/>
        </a:p>
      </dgm:t>
    </dgm:pt>
    <dgm:pt modelId="{B7868AF5-92E6-489B-B134-6E0F36359C24}">
      <dgm:prSet phldrT="[Text]"/>
      <dgm:spPr/>
      <dgm:t>
        <a:bodyPr/>
        <a:lstStyle/>
        <a:p>
          <a:r>
            <a:rPr lang="en-US" dirty="0">
              <a:solidFill>
                <a:srgbClr val="4C4C4C"/>
              </a:solidFill>
            </a:rPr>
            <a:t>What are my payment terms?</a:t>
          </a:r>
        </a:p>
      </dgm:t>
    </dgm:pt>
    <dgm:pt modelId="{7981217E-EF96-4F8F-91DC-0030BB6DFC64}" type="parTrans" cxnId="{89458C95-4A7E-4CD9-992A-AE896C1825FC}">
      <dgm:prSet/>
      <dgm:spPr/>
      <dgm:t>
        <a:bodyPr/>
        <a:lstStyle/>
        <a:p>
          <a:endParaRPr lang="en-US"/>
        </a:p>
      </dgm:t>
    </dgm:pt>
    <dgm:pt modelId="{C0C98654-C714-4ACE-8FFC-79D3D3B4620C}" type="sibTrans" cxnId="{89458C95-4A7E-4CD9-992A-AE896C1825FC}">
      <dgm:prSet/>
      <dgm:spPr/>
      <dgm:t>
        <a:bodyPr/>
        <a:lstStyle/>
        <a:p>
          <a:endParaRPr lang="en-US"/>
        </a:p>
      </dgm:t>
    </dgm:pt>
    <dgm:pt modelId="{3D895D89-0902-4F2F-BFBC-955514BAC2F5}">
      <dgm:prSet phldrT="[Text]"/>
      <dgm:spPr/>
      <dgm:t>
        <a:bodyPr/>
        <a:lstStyle/>
        <a:p>
          <a:r>
            <a:rPr lang="en-US" dirty="0">
              <a:solidFill>
                <a:srgbClr val="4C4C4C"/>
              </a:solidFill>
            </a:rPr>
            <a:t>Why can’t I find my invoice in the portal?</a:t>
          </a:r>
        </a:p>
      </dgm:t>
    </dgm:pt>
    <dgm:pt modelId="{E34B5FDB-45F9-4FA4-A906-70AE475FA814}" type="parTrans" cxnId="{D513AE25-1892-4661-815D-358D0DD344C8}">
      <dgm:prSet/>
      <dgm:spPr/>
      <dgm:t>
        <a:bodyPr/>
        <a:lstStyle/>
        <a:p>
          <a:endParaRPr lang="en-US"/>
        </a:p>
      </dgm:t>
    </dgm:pt>
    <dgm:pt modelId="{DA12A8D2-CCA2-4A48-B672-1E0190F7BD23}" type="sibTrans" cxnId="{D513AE25-1892-4661-815D-358D0DD344C8}">
      <dgm:prSet/>
      <dgm:spPr/>
      <dgm:t>
        <a:bodyPr/>
        <a:lstStyle/>
        <a:p>
          <a:endParaRPr lang="en-US"/>
        </a:p>
      </dgm:t>
    </dgm:pt>
    <dgm:pt modelId="{AD7DA8AE-B1B1-465C-8915-8311E61EAF52}">
      <dgm:prSet phldrT="[Text]"/>
      <dgm:spPr/>
      <dgm:t>
        <a:bodyPr/>
        <a:lstStyle/>
        <a:p>
          <a:r>
            <a:rPr lang="en-US" dirty="0">
              <a:solidFill>
                <a:srgbClr val="4C4C4C"/>
              </a:solidFill>
            </a:rPr>
            <a:t>I input my invoice number in the Supplier Collaboration Portal (SCP) but can’t find it on the </a:t>
          </a:r>
          <a:r>
            <a:rPr lang="en-US" dirty="0" err="1">
              <a:solidFill>
                <a:srgbClr val="4C4C4C"/>
              </a:solidFill>
            </a:rPr>
            <a:t>iSupplier</a:t>
          </a:r>
          <a:r>
            <a:rPr lang="en-US" dirty="0">
              <a:solidFill>
                <a:srgbClr val="4C4C4C"/>
              </a:solidFill>
            </a:rPr>
            <a:t> Portal. </a:t>
          </a:r>
        </a:p>
      </dgm:t>
    </dgm:pt>
    <dgm:pt modelId="{6700D888-A4EA-4952-BD08-C95D55FE42A6}" type="parTrans" cxnId="{768B942E-6CDB-4623-AB7D-2BE277976703}">
      <dgm:prSet/>
      <dgm:spPr/>
      <dgm:t>
        <a:bodyPr/>
        <a:lstStyle/>
        <a:p>
          <a:endParaRPr lang="en-US"/>
        </a:p>
      </dgm:t>
    </dgm:pt>
    <dgm:pt modelId="{D5D8C1E6-0F6F-4D8C-B906-AF62238693D6}" type="sibTrans" cxnId="{768B942E-6CDB-4623-AB7D-2BE277976703}">
      <dgm:prSet/>
      <dgm:spPr/>
      <dgm:t>
        <a:bodyPr/>
        <a:lstStyle/>
        <a:p>
          <a:endParaRPr lang="en-US"/>
        </a:p>
      </dgm:t>
    </dgm:pt>
    <dgm:pt modelId="{E4AFF687-0D9A-409E-A3DF-21EFAB3E1F83}">
      <dgm:prSet phldrT="[Text]"/>
      <dgm:spPr/>
      <dgm:t>
        <a:bodyPr/>
        <a:lstStyle/>
        <a:p>
          <a:r>
            <a:rPr lang="en-US" dirty="0">
              <a:solidFill>
                <a:srgbClr val="4C4C4C"/>
              </a:solidFill>
            </a:rPr>
            <a:t>Your terms may vary based on your contractual obligations with us. Please</a:t>
          </a:r>
        </a:p>
        <a:p>
          <a:r>
            <a:rPr lang="en-US" dirty="0">
              <a:solidFill>
                <a:srgbClr val="4C4C4C"/>
              </a:solidFill>
            </a:rPr>
            <a:t>note the terms listed on the hard copy of the purchase order and for further</a:t>
          </a:r>
        </a:p>
        <a:p>
          <a:r>
            <a:rPr lang="en-US" dirty="0">
              <a:solidFill>
                <a:srgbClr val="4C4C4C"/>
              </a:solidFill>
            </a:rPr>
            <a:t>clarification contact your GETS buyer.</a:t>
          </a:r>
        </a:p>
      </dgm:t>
    </dgm:pt>
    <dgm:pt modelId="{7646B4CE-B9BF-4076-90EA-2A998AA6F259}" type="parTrans" cxnId="{66C6A2B0-CB14-4234-8554-6F6E8B4A8367}">
      <dgm:prSet/>
      <dgm:spPr/>
      <dgm:t>
        <a:bodyPr/>
        <a:lstStyle/>
        <a:p>
          <a:endParaRPr lang="en-US"/>
        </a:p>
      </dgm:t>
    </dgm:pt>
    <dgm:pt modelId="{EDEDC91D-EC53-485F-AD75-F4B44D9D4198}" type="sibTrans" cxnId="{66C6A2B0-CB14-4234-8554-6F6E8B4A8367}">
      <dgm:prSet/>
      <dgm:spPr/>
      <dgm:t>
        <a:bodyPr/>
        <a:lstStyle/>
        <a:p>
          <a:endParaRPr lang="en-US"/>
        </a:p>
      </dgm:t>
    </dgm:pt>
    <dgm:pt modelId="{870B9E70-86B3-4B0C-BAAA-F4492875D073}">
      <dgm:prSet phldrT="[Text]"/>
      <dgm:spPr/>
      <dgm:t>
        <a:bodyPr/>
        <a:lstStyle/>
        <a:p>
          <a:r>
            <a:rPr lang="en-US" dirty="0">
              <a:solidFill>
                <a:srgbClr val="4C4C4C"/>
              </a:solidFill>
            </a:rPr>
            <a:t>Please note that it takes one business day for invoices to be searchable in </a:t>
          </a:r>
          <a:r>
            <a:rPr lang="en-US" dirty="0" err="1">
              <a:solidFill>
                <a:srgbClr val="4C4C4C"/>
              </a:solidFill>
            </a:rPr>
            <a:t>iSP</a:t>
          </a:r>
          <a:r>
            <a:rPr lang="en-US" dirty="0">
              <a:solidFill>
                <a:srgbClr val="4C4C4C"/>
              </a:solidFill>
            </a:rPr>
            <a:t> after submission. If you cannot find your invoice within the portal, please contact </a:t>
          </a:r>
          <a:r>
            <a:rPr lang="en-US" dirty="0">
              <a:hlinkClick xmlns:r="http://schemas.openxmlformats.org/officeDocument/2006/relationships" r:id="rId1"/>
            </a:rPr>
            <a:t>eBusiness.helpdesk@Wabtec.com</a:t>
          </a:r>
          <a:r>
            <a:rPr lang="en-US" dirty="0"/>
            <a:t> </a:t>
          </a:r>
          <a:r>
            <a:rPr lang="en-US" dirty="0">
              <a:solidFill>
                <a:srgbClr val="4C4C4C"/>
              </a:solidFill>
            </a:rPr>
            <a:t>so we may investigate</a:t>
          </a:r>
          <a:r>
            <a:rPr lang="en-US" dirty="0"/>
            <a:t>.</a:t>
          </a:r>
        </a:p>
      </dgm:t>
    </dgm:pt>
    <dgm:pt modelId="{4915789F-9B87-4318-9762-CF1D11B3B396}" type="parTrans" cxnId="{7523EF9B-A362-452B-A19E-14B903C17106}">
      <dgm:prSet/>
      <dgm:spPr/>
      <dgm:t>
        <a:bodyPr/>
        <a:lstStyle/>
        <a:p>
          <a:endParaRPr lang="en-US"/>
        </a:p>
      </dgm:t>
    </dgm:pt>
    <dgm:pt modelId="{96D804EE-574E-409F-9110-0918A242F519}" type="sibTrans" cxnId="{7523EF9B-A362-452B-A19E-14B903C17106}">
      <dgm:prSet/>
      <dgm:spPr/>
      <dgm:t>
        <a:bodyPr/>
        <a:lstStyle/>
        <a:p>
          <a:endParaRPr lang="en-US"/>
        </a:p>
      </dgm:t>
    </dgm:pt>
    <dgm:pt modelId="{92422FC2-F73E-45CF-9ABB-CAB031D21D54}">
      <dgm:prSet phldrT="[Text]"/>
      <dgm:spPr/>
      <dgm:t>
        <a:bodyPr/>
        <a:lstStyle/>
        <a:p>
          <a:r>
            <a:rPr lang="en-US" dirty="0">
              <a:solidFill>
                <a:srgbClr val="4C4C4C"/>
              </a:solidFill>
            </a:rPr>
            <a:t>Invoice numbers input from SCP by our direct material suppliers should be searched between two percentage signs, ex. “%123456A%” as this number is often contained within an ERS invoice number.</a:t>
          </a:r>
        </a:p>
      </dgm:t>
    </dgm:pt>
    <dgm:pt modelId="{53D82B03-D80D-4C7A-A190-18C18676C714}" type="parTrans" cxnId="{EC0A4355-BAAB-4A43-BC9D-4F937AA067F1}">
      <dgm:prSet/>
      <dgm:spPr/>
      <dgm:t>
        <a:bodyPr/>
        <a:lstStyle/>
        <a:p>
          <a:endParaRPr lang="en-US"/>
        </a:p>
      </dgm:t>
    </dgm:pt>
    <dgm:pt modelId="{980BE140-9197-42EA-9E6B-A25D8B6B7002}" type="sibTrans" cxnId="{EC0A4355-BAAB-4A43-BC9D-4F937AA067F1}">
      <dgm:prSet/>
      <dgm:spPr/>
      <dgm:t>
        <a:bodyPr/>
        <a:lstStyle/>
        <a:p>
          <a:endParaRPr lang="en-US"/>
        </a:p>
      </dgm:t>
    </dgm:pt>
    <dgm:pt modelId="{4C7C412A-03E4-4C5C-89F3-93A06545C66C}" type="pres">
      <dgm:prSet presAssocID="{16E8DAEA-E7D2-4039-B4A2-E05B0013787B}" presName="vert0" presStyleCnt="0">
        <dgm:presLayoutVars>
          <dgm:dir/>
          <dgm:animOne val="branch"/>
          <dgm:animLvl val="lvl"/>
        </dgm:presLayoutVars>
      </dgm:prSet>
      <dgm:spPr/>
    </dgm:pt>
    <dgm:pt modelId="{9454E39F-A3CE-47B7-8D6C-7658F9812D67}" type="pres">
      <dgm:prSet presAssocID="{80BEBA96-6D6C-4E5F-83CB-A7D7B4A92515}" presName="thickLine" presStyleLbl="alignNode1" presStyleIdx="0" presStyleCnt="5"/>
      <dgm:spPr/>
    </dgm:pt>
    <dgm:pt modelId="{24787A20-A925-427A-AA0D-77A26E3A7BF9}" type="pres">
      <dgm:prSet presAssocID="{80BEBA96-6D6C-4E5F-83CB-A7D7B4A92515}" presName="horz1" presStyleCnt="0"/>
      <dgm:spPr/>
    </dgm:pt>
    <dgm:pt modelId="{ABACCE30-4314-4AD3-B949-BE0ECC3CE009}" type="pres">
      <dgm:prSet presAssocID="{80BEBA96-6D6C-4E5F-83CB-A7D7B4A92515}" presName="tx1" presStyleLbl="revTx" presStyleIdx="0" presStyleCnt="10"/>
      <dgm:spPr/>
    </dgm:pt>
    <dgm:pt modelId="{128E9FA4-478F-4537-8CE7-AF61A5D80152}" type="pres">
      <dgm:prSet presAssocID="{80BEBA96-6D6C-4E5F-83CB-A7D7B4A92515}" presName="vert1" presStyleCnt="0"/>
      <dgm:spPr/>
    </dgm:pt>
    <dgm:pt modelId="{10DA9A12-7689-4F9D-B78B-3EB0110C54FD}" type="pres">
      <dgm:prSet presAssocID="{719F01AD-B516-4ED8-A050-2515F9E1CDB0}" presName="vertSpace2a" presStyleCnt="0"/>
      <dgm:spPr/>
    </dgm:pt>
    <dgm:pt modelId="{68586BFB-525B-42DC-A836-65A093B81468}" type="pres">
      <dgm:prSet presAssocID="{719F01AD-B516-4ED8-A050-2515F9E1CDB0}" presName="horz2" presStyleCnt="0"/>
      <dgm:spPr/>
    </dgm:pt>
    <dgm:pt modelId="{8DF43A48-0167-4970-888F-C993FE7FE7D9}" type="pres">
      <dgm:prSet presAssocID="{719F01AD-B516-4ED8-A050-2515F9E1CDB0}" presName="horzSpace2" presStyleCnt="0"/>
      <dgm:spPr/>
    </dgm:pt>
    <dgm:pt modelId="{7284C0E4-0EAD-4B1D-8D84-9126F70B7486}" type="pres">
      <dgm:prSet presAssocID="{719F01AD-B516-4ED8-A050-2515F9E1CDB0}" presName="tx2" presStyleLbl="revTx" presStyleIdx="1" presStyleCnt="10"/>
      <dgm:spPr/>
    </dgm:pt>
    <dgm:pt modelId="{00AA4187-00CA-41F3-91E5-DDF072014CC5}" type="pres">
      <dgm:prSet presAssocID="{719F01AD-B516-4ED8-A050-2515F9E1CDB0}" presName="vert2" presStyleCnt="0"/>
      <dgm:spPr/>
    </dgm:pt>
    <dgm:pt modelId="{4782DB11-5CFF-4ECA-A9F0-3967B2034767}" type="pres">
      <dgm:prSet presAssocID="{719F01AD-B516-4ED8-A050-2515F9E1CDB0}" presName="thinLine2b" presStyleLbl="callout" presStyleIdx="0" presStyleCnt="5"/>
      <dgm:spPr/>
    </dgm:pt>
    <dgm:pt modelId="{9B11B91A-3AA3-4CEE-A1E6-F8AA49C61309}" type="pres">
      <dgm:prSet presAssocID="{719F01AD-B516-4ED8-A050-2515F9E1CDB0}" presName="vertSpace2b" presStyleCnt="0"/>
      <dgm:spPr/>
    </dgm:pt>
    <dgm:pt modelId="{9B660DCC-9053-49E0-A38C-60898781383F}" type="pres">
      <dgm:prSet presAssocID="{564102CD-4DAA-4451-B7D6-79D3BE871CE1}" presName="thickLine" presStyleLbl="alignNode1" presStyleIdx="1" presStyleCnt="5"/>
      <dgm:spPr/>
    </dgm:pt>
    <dgm:pt modelId="{174D326A-1E3B-4F59-B85B-6E8F7D527C26}" type="pres">
      <dgm:prSet presAssocID="{564102CD-4DAA-4451-B7D6-79D3BE871CE1}" presName="horz1" presStyleCnt="0"/>
      <dgm:spPr/>
    </dgm:pt>
    <dgm:pt modelId="{0B62B398-796D-47C3-A0D0-51D80B81E543}" type="pres">
      <dgm:prSet presAssocID="{564102CD-4DAA-4451-B7D6-79D3BE871CE1}" presName="tx1" presStyleLbl="revTx" presStyleIdx="2" presStyleCnt="10"/>
      <dgm:spPr/>
    </dgm:pt>
    <dgm:pt modelId="{BE9B6F05-B48A-47D1-AEBE-37F23770EA70}" type="pres">
      <dgm:prSet presAssocID="{564102CD-4DAA-4451-B7D6-79D3BE871CE1}" presName="vert1" presStyleCnt="0"/>
      <dgm:spPr/>
    </dgm:pt>
    <dgm:pt modelId="{3C771633-9BE7-4207-AC8F-FED7E2E6A569}" type="pres">
      <dgm:prSet presAssocID="{AD52AFAC-8566-4B57-9573-B8E080BE3073}" presName="vertSpace2a" presStyleCnt="0"/>
      <dgm:spPr/>
    </dgm:pt>
    <dgm:pt modelId="{4BCA5568-26D8-4ED4-A718-BA2A37F36053}" type="pres">
      <dgm:prSet presAssocID="{AD52AFAC-8566-4B57-9573-B8E080BE3073}" presName="horz2" presStyleCnt="0"/>
      <dgm:spPr/>
    </dgm:pt>
    <dgm:pt modelId="{85F95831-A2DC-41B0-82AC-850EE92597FD}" type="pres">
      <dgm:prSet presAssocID="{AD52AFAC-8566-4B57-9573-B8E080BE3073}" presName="horzSpace2" presStyleCnt="0"/>
      <dgm:spPr/>
    </dgm:pt>
    <dgm:pt modelId="{8A6DC74D-6D96-40EF-AC67-E32FC9EDFCDC}" type="pres">
      <dgm:prSet presAssocID="{AD52AFAC-8566-4B57-9573-B8E080BE3073}" presName="tx2" presStyleLbl="revTx" presStyleIdx="3" presStyleCnt="10"/>
      <dgm:spPr/>
    </dgm:pt>
    <dgm:pt modelId="{4BB8FC6D-1350-4C46-B68C-BF6248EA393B}" type="pres">
      <dgm:prSet presAssocID="{AD52AFAC-8566-4B57-9573-B8E080BE3073}" presName="vert2" presStyleCnt="0"/>
      <dgm:spPr/>
    </dgm:pt>
    <dgm:pt modelId="{0B7B8E9A-E9D2-43FD-92ED-8C3629F7C331}" type="pres">
      <dgm:prSet presAssocID="{AD52AFAC-8566-4B57-9573-B8E080BE3073}" presName="thinLine2b" presStyleLbl="callout" presStyleIdx="1" presStyleCnt="5"/>
      <dgm:spPr/>
    </dgm:pt>
    <dgm:pt modelId="{065A6494-7D58-485A-9CA7-4AD7DA0D4331}" type="pres">
      <dgm:prSet presAssocID="{AD52AFAC-8566-4B57-9573-B8E080BE3073}" presName="vertSpace2b" presStyleCnt="0"/>
      <dgm:spPr/>
    </dgm:pt>
    <dgm:pt modelId="{15B53823-6192-4F12-8144-C00E09E50E5B}" type="pres">
      <dgm:prSet presAssocID="{B7868AF5-92E6-489B-B134-6E0F36359C24}" presName="thickLine" presStyleLbl="alignNode1" presStyleIdx="2" presStyleCnt="5"/>
      <dgm:spPr/>
    </dgm:pt>
    <dgm:pt modelId="{B831C81C-10BD-46C2-AA30-1D43507C52D3}" type="pres">
      <dgm:prSet presAssocID="{B7868AF5-92E6-489B-B134-6E0F36359C24}" presName="horz1" presStyleCnt="0"/>
      <dgm:spPr/>
    </dgm:pt>
    <dgm:pt modelId="{3278AA94-9EB7-4B72-B922-F3A3742B1DCD}" type="pres">
      <dgm:prSet presAssocID="{B7868AF5-92E6-489B-B134-6E0F36359C24}" presName="tx1" presStyleLbl="revTx" presStyleIdx="4" presStyleCnt="10"/>
      <dgm:spPr/>
    </dgm:pt>
    <dgm:pt modelId="{C936E624-79D7-4153-9BCF-9DF0A079ED11}" type="pres">
      <dgm:prSet presAssocID="{B7868AF5-92E6-489B-B134-6E0F36359C24}" presName="vert1" presStyleCnt="0"/>
      <dgm:spPr/>
    </dgm:pt>
    <dgm:pt modelId="{92EC4C7C-7B22-49A1-93D7-816AD6086DB2}" type="pres">
      <dgm:prSet presAssocID="{E4AFF687-0D9A-409E-A3DF-21EFAB3E1F83}" presName="vertSpace2a" presStyleCnt="0"/>
      <dgm:spPr/>
    </dgm:pt>
    <dgm:pt modelId="{760483AA-B777-4F07-A0B6-8149A7E30EDE}" type="pres">
      <dgm:prSet presAssocID="{E4AFF687-0D9A-409E-A3DF-21EFAB3E1F83}" presName="horz2" presStyleCnt="0"/>
      <dgm:spPr/>
    </dgm:pt>
    <dgm:pt modelId="{11A9D30D-89AC-4535-944E-BC0B196F467A}" type="pres">
      <dgm:prSet presAssocID="{E4AFF687-0D9A-409E-A3DF-21EFAB3E1F83}" presName="horzSpace2" presStyleCnt="0"/>
      <dgm:spPr/>
    </dgm:pt>
    <dgm:pt modelId="{C474EDC3-596A-4635-9861-5D8BB9C18183}" type="pres">
      <dgm:prSet presAssocID="{E4AFF687-0D9A-409E-A3DF-21EFAB3E1F83}" presName="tx2" presStyleLbl="revTx" presStyleIdx="5" presStyleCnt="10"/>
      <dgm:spPr/>
    </dgm:pt>
    <dgm:pt modelId="{207ACE5F-8528-42C4-82B1-255B7F2B2B36}" type="pres">
      <dgm:prSet presAssocID="{E4AFF687-0D9A-409E-A3DF-21EFAB3E1F83}" presName="vert2" presStyleCnt="0"/>
      <dgm:spPr/>
    </dgm:pt>
    <dgm:pt modelId="{6E65DD6B-6693-4C90-9FD3-E599AF984F04}" type="pres">
      <dgm:prSet presAssocID="{E4AFF687-0D9A-409E-A3DF-21EFAB3E1F83}" presName="thinLine2b" presStyleLbl="callout" presStyleIdx="2" presStyleCnt="5"/>
      <dgm:spPr/>
    </dgm:pt>
    <dgm:pt modelId="{B9A90B5F-BCEE-40BB-8C73-5BEDBD4AD29F}" type="pres">
      <dgm:prSet presAssocID="{E4AFF687-0D9A-409E-A3DF-21EFAB3E1F83}" presName="vertSpace2b" presStyleCnt="0"/>
      <dgm:spPr/>
    </dgm:pt>
    <dgm:pt modelId="{0112E9AF-E119-477F-8EE9-EFFCAB5A13EC}" type="pres">
      <dgm:prSet presAssocID="{3D895D89-0902-4F2F-BFBC-955514BAC2F5}" presName="thickLine" presStyleLbl="alignNode1" presStyleIdx="3" presStyleCnt="5"/>
      <dgm:spPr/>
    </dgm:pt>
    <dgm:pt modelId="{B82115C8-15DB-454E-B6ED-CD10693BD383}" type="pres">
      <dgm:prSet presAssocID="{3D895D89-0902-4F2F-BFBC-955514BAC2F5}" presName="horz1" presStyleCnt="0"/>
      <dgm:spPr/>
    </dgm:pt>
    <dgm:pt modelId="{2E9DA1E5-3F17-4C1C-8A5D-8464582A38AC}" type="pres">
      <dgm:prSet presAssocID="{3D895D89-0902-4F2F-BFBC-955514BAC2F5}" presName="tx1" presStyleLbl="revTx" presStyleIdx="6" presStyleCnt="10"/>
      <dgm:spPr/>
    </dgm:pt>
    <dgm:pt modelId="{38494A7F-63AE-4585-90B9-2C4986BB89F6}" type="pres">
      <dgm:prSet presAssocID="{3D895D89-0902-4F2F-BFBC-955514BAC2F5}" presName="vert1" presStyleCnt="0"/>
      <dgm:spPr/>
    </dgm:pt>
    <dgm:pt modelId="{102A8732-9746-47D3-9391-DD23B61C985C}" type="pres">
      <dgm:prSet presAssocID="{870B9E70-86B3-4B0C-BAAA-F4492875D073}" presName="vertSpace2a" presStyleCnt="0"/>
      <dgm:spPr/>
    </dgm:pt>
    <dgm:pt modelId="{6E4CECAE-8651-4F28-B78A-183FF36D8252}" type="pres">
      <dgm:prSet presAssocID="{870B9E70-86B3-4B0C-BAAA-F4492875D073}" presName="horz2" presStyleCnt="0"/>
      <dgm:spPr/>
    </dgm:pt>
    <dgm:pt modelId="{024D12AA-215B-4CF2-8F76-58F47CA9BBB0}" type="pres">
      <dgm:prSet presAssocID="{870B9E70-86B3-4B0C-BAAA-F4492875D073}" presName="horzSpace2" presStyleCnt="0"/>
      <dgm:spPr/>
    </dgm:pt>
    <dgm:pt modelId="{D8C1284E-F62E-40C7-AB68-0A30EB499EDA}" type="pres">
      <dgm:prSet presAssocID="{870B9E70-86B3-4B0C-BAAA-F4492875D073}" presName="tx2" presStyleLbl="revTx" presStyleIdx="7" presStyleCnt="10"/>
      <dgm:spPr/>
    </dgm:pt>
    <dgm:pt modelId="{7FAEFF7B-755C-40DF-8D6A-0930D48264C3}" type="pres">
      <dgm:prSet presAssocID="{870B9E70-86B3-4B0C-BAAA-F4492875D073}" presName="vert2" presStyleCnt="0"/>
      <dgm:spPr/>
    </dgm:pt>
    <dgm:pt modelId="{F0C8077A-BE87-435F-A237-222EBAC795DE}" type="pres">
      <dgm:prSet presAssocID="{870B9E70-86B3-4B0C-BAAA-F4492875D073}" presName="thinLine2b" presStyleLbl="callout" presStyleIdx="3" presStyleCnt="5"/>
      <dgm:spPr/>
    </dgm:pt>
    <dgm:pt modelId="{1DA7AFCB-C51C-451E-BBFA-40B843DE79C8}" type="pres">
      <dgm:prSet presAssocID="{870B9E70-86B3-4B0C-BAAA-F4492875D073}" presName="vertSpace2b" presStyleCnt="0"/>
      <dgm:spPr/>
    </dgm:pt>
    <dgm:pt modelId="{0CDA599B-3C7C-4357-A784-93E3B3023278}" type="pres">
      <dgm:prSet presAssocID="{AD7DA8AE-B1B1-465C-8915-8311E61EAF52}" presName="thickLine" presStyleLbl="alignNode1" presStyleIdx="4" presStyleCnt="5"/>
      <dgm:spPr/>
    </dgm:pt>
    <dgm:pt modelId="{3BA4623D-88A2-4E89-9C59-8A9C12A6DDE4}" type="pres">
      <dgm:prSet presAssocID="{AD7DA8AE-B1B1-465C-8915-8311E61EAF52}" presName="horz1" presStyleCnt="0"/>
      <dgm:spPr/>
    </dgm:pt>
    <dgm:pt modelId="{5622CB0B-D162-4C91-8A6D-552C2C0AD16A}" type="pres">
      <dgm:prSet presAssocID="{AD7DA8AE-B1B1-465C-8915-8311E61EAF52}" presName="tx1" presStyleLbl="revTx" presStyleIdx="8" presStyleCnt="10"/>
      <dgm:spPr/>
    </dgm:pt>
    <dgm:pt modelId="{8F8BFEEA-1ECD-4824-B911-9D130BCAF7A9}" type="pres">
      <dgm:prSet presAssocID="{AD7DA8AE-B1B1-465C-8915-8311E61EAF52}" presName="vert1" presStyleCnt="0"/>
      <dgm:spPr/>
    </dgm:pt>
    <dgm:pt modelId="{2F92EDA1-4726-410F-A5A2-7D4359BA8CE8}" type="pres">
      <dgm:prSet presAssocID="{92422FC2-F73E-45CF-9ABB-CAB031D21D54}" presName="vertSpace2a" presStyleCnt="0"/>
      <dgm:spPr/>
    </dgm:pt>
    <dgm:pt modelId="{B79787B6-CEA7-48AB-8635-E698671F1F66}" type="pres">
      <dgm:prSet presAssocID="{92422FC2-F73E-45CF-9ABB-CAB031D21D54}" presName="horz2" presStyleCnt="0"/>
      <dgm:spPr/>
    </dgm:pt>
    <dgm:pt modelId="{483B77E1-5E12-4693-B814-C2774F399ADD}" type="pres">
      <dgm:prSet presAssocID="{92422FC2-F73E-45CF-9ABB-CAB031D21D54}" presName="horzSpace2" presStyleCnt="0"/>
      <dgm:spPr/>
    </dgm:pt>
    <dgm:pt modelId="{1D405275-3933-47CB-938C-72AF6E60C662}" type="pres">
      <dgm:prSet presAssocID="{92422FC2-F73E-45CF-9ABB-CAB031D21D54}" presName="tx2" presStyleLbl="revTx" presStyleIdx="9" presStyleCnt="10"/>
      <dgm:spPr/>
    </dgm:pt>
    <dgm:pt modelId="{636E972C-2D08-47F4-B254-EA3449EE89F3}" type="pres">
      <dgm:prSet presAssocID="{92422FC2-F73E-45CF-9ABB-CAB031D21D54}" presName="vert2" presStyleCnt="0"/>
      <dgm:spPr/>
    </dgm:pt>
    <dgm:pt modelId="{96C14E73-5E57-495D-A2A5-E0ACC3F184D6}" type="pres">
      <dgm:prSet presAssocID="{92422FC2-F73E-45CF-9ABB-CAB031D21D54}" presName="thinLine2b" presStyleLbl="callout" presStyleIdx="4" presStyleCnt="5"/>
      <dgm:spPr/>
    </dgm:pt>
    <dgm:pt modelId="{4998BB81-4BC6-45B0-AC46-B1BCDA785F8C}" type="pres">
      <dgm:prSet presAssocID="{92422FC2-F73E-45CF-9ABB-CAB031D21D54}" presName="vertSpace2b" presStyleCnt="0"/>
      <dgm:spPr/>
    </dgm:pt>
  </dgm:ptLst>
  <dgm:cxnLst>
    <dgm:cxn modelId="{D69E3E0E-25DE-4E9D-922E-59D8E2282A44}" type="presOf" srcId="{3D895D89-0902-4F2F-BFBC-955514BAC2F5}" destId="{2E9DA1E5-3F17-4C1C-8A5D-8464582A38AC}" srcOrd="0" destOrd="0" presId="urn:microsoft.com/office/officeart/2008/layout/LinedList"/>
    <dgm:cxn modelId="{8B945816-1B5A-4B11-9FA3-ABC433881403}" type="presOf" srcId="{870B9E70-86B3-4B0C-BAAA-F4492875D073}" destId="{D8C1284E-F62E-40C7-AB68-0A30EB499EDA}" srcOrd="0" destOrd="0" presId="urn:microsoft.com/office/officeart/2008/layout/LinedList"/>
    <dgm:cxn modelId="{C19BF31D-9AC7-4CF4-8E5B-D214EB9E756A}" srcId="{16E8DAEA-E7D2-4039-B4A2-E05B0013787B}" destId="{80BEBA96-6D6C-4E5F-83CB-A7D7B4A92515}" srcOrd="0" destOrd="0" parTransId="{C932016C-ACE2-4140-A9B1-F143CB9BF1A6}" sibTransId="{929A42D1-2EE0-4CE3-87EE-934236619CD0}"/>
    <dgm:cxn modelId="{D513AE25-1892-4661-815D-358D0DD344C8}" srcId="{16E8DAEA-E7D2-4039-B4A2-E05B0013787B}" destId="{3D895D89-0902-4F2F-BFBC-955514BAC2F5}" srcOrd="3" destOrd="0" parTransId="{E34B5FDB-45F9-4FA4-A906-70AE475FA814}" sibTransId="{DA12A8D2-CCA2-4A48-B672-1E0190F7BD23}"/>
    <dgm:cxn modelId="{41E1232E-31DC-4C3F-BCEE-00EA30B9ED6B}" type="presOf" srcId="{E4AFF687-0D9A-409E-A3DF-21EFAB3E1F83}" destId="{C474EDC3-596A-4635-9861-5D8BB9C18183}" srcOrd="0" destOrd="0" presId="urn:microsoft.com/office/officeart/2008/layout/LinedList"/>
    <dgm:cxn modelId="{768B942E-6CDB-4623-AB7D-2BE277976703}" srcId="{16E8DAEA-E7D2-4039-B4A2-E05B0013787B}" destId="{AD7DA8AE-B1B1-465C-8915-8311E61EAF52}" srcOrd="4" destOrd="0" parTransId="{6700D888-A4EA-4952-BD08-C95D55FE42A6}" sibTransId="{D5D8C1E6-0F6F-4D8C-B906-AF62238693D6}"/>
    <dgm:cxn modelId="{DDDB2652-2B90-4807-B5ED-C7160A8E2790}" type="presOf" srcId="{AD7DA8AE-B1B1-465C-8915-8311E61EAF52}" destId="{5622CB0B-D162-4C91-8A6D-552C2C0AD16A}" srcOrd="0" destOrd="0" presId="urn:microsoft.com/office/officeart/2008/layout/LinedList"/>
    <dgm:cxn modelId="{EC0A4355-BAAB-4A43-BC9D-4F937AA067F1}" srcId="{AD7DA8AE-B1B1-465C-8915-8311E61EAF52}" destId="{92422FC2-F73E-45CF-9ABB-CAB031D21D54}" srcOrd="0" destOrd="0" parTransId="{53D82B03-D80D-4C7A-A190-18C18676C714}" sibTransId="{980BE140-9197-42EA-9E6B-A25D8B6B7002}"/>
    <dgm:cxn modelId="{BC9C7795-411E-4D8D-BC3A-5764BC18EE3C}" type="presOf" srcId="{719F01AD-B516-4ED8-A050-2515F9E1CDB0}" destId="{7284C0E4-0EAD-4B1D-8D84-9126F70B7486}" srcOrd="0" destOrd="0" presId="urn:microsoft.com/office/officeart/2008/layout/LinedList"/>
    <dgm:cxn modelId="{89458C95-4A7E-4CD9-992A-AE896C1825FC}" srcId="{16E8DAEA-E7D2-4039-B4A2-E05B0013787B}" destId="{B7868AF5-92E6-489B-B134-6E0F36359C24}" srcOrd="2" destOrd="0" parTransId="{7981217E-EF96-4F8F-91DC-0030BB6DFC64}" sibTransId="{C0C98654-C714-4ACE-8FFC-79D3D3B4620C}"/>
    <dgm:cxn modelId="{7523EF9B-A362-452B-A19E-14B903C17106}" srcId="{3D895D89-0902-4F2F-BFBC-955514BAC2F5}" destId="{870B9E70-86B3-4B0C-BAAA-F4492875D073}" srcOrd="0" destOrd="0" parTransId="{4915789F-9B87-4318-9762-CF1D11B3B396}" sibTransId="{96D804EE-574E-409F-9110-0918A242F519}"/>
    <dgm:cxn modelId="{8F79439D-D102-4F98-842A-DED23E45B25A}" type="presOf" srcId="{16E8DAEA-E7D2-4039-B4A2-E05B0013787B}" destId="{4C7C412A-03E4-4C5C-89F3-93A06545C66C}" srcOrd="0" destOrd="0" presId="urn:microsoft.com/office/officeart/2008/layout/LinedList"/>
    <dgm:cxn modelId="{DDB912A1-2736-4CBC-8041-AFC37F367161}" type="presOf" srcId="{AD52AFAC-8566-4B57-9573-B8E080BE3073}" destId="{8A6DC74D-6D96-40EF-AC67-E32FC9EDFCDC}" srcOrd="0" destOrd="0" presId="urn:microsoft.com/office/officeart/2008/layout/LinedList"/>
    <dgm:cxn modelId="{BC72DAA7-BCE8-4A30-BB2C-BF11A07D7D4A}" type="presOf" srcId="{92422FC2-F73E-45CF-9ABB-CAB031D21D54}" destId="{1D405275-3933-47CB-938C-72AF6E60C662}" srcOrd="0" destOrd="0" presId="urn:microsoft.com/office/officeart/2008/layout/LinedList"/>
    <dgm:cxn modelId="{66C6A2B0-CB14-4234-8554-6F6E8B4A8367}" srcId="{B7868AF5-92E6-489B-B134-6E0F36359C24}" destId="{E4AFF687-0D9A-409E-A3DF-21EFAB3E1F83}" srcOrd="0" destOrd="0" parTransId="{7646B4CE-B9BF-4076-90EA-2A998AA6F259}" sibTransId="{EDEDC91D-EC53-485F-AD75-F4B44D9D4198}"/>
    <dgm:cxn modelId="{09E470B2-7589-4E2A-8962-059FAF7E7D91}" srcId="{80BEBA96-6D6C-4E5F-83CB-A7D7B4A92515}" destId="{719F01AD-B516-4ED8-A050-2515F9E1CDB0}" srcOrd="0" destOrd="0" parTransId="{FF150ABF-BF3E-4382-BEE5-35D29672DD81}" sibTransId="{D82C8199-EFED-4406-ACD6-B4B7CD1E783A}"/>
    <dgm:cxn modelId="{0CECD8B3-1578-4FC8-BECD-4093EADB0217}" srcId="{564102CD-4DAA-4451-B7D6-79D3BE871CE1}" destId="{AD52AFAC-8566-4B57-9573-B8E080BE3073}" srcOrd="0" destOrd="0" parTransId="{8B7201EC-9A57-4B9D-9D64-3B77A4E01C0C}" sibTransId="{1C705E8A-151E-4D30-A78D-022D22D936BF}"/>
    <dgm:cxn modelId="{7C7EBEB5-7724-46B3-9079-5E65D4C945D2}" srcId="{16E8DAEA-E7D2-4039-B4A2-E05B0013787B}" destId="{564102CD-4DAA-4451-B7D6-79D3BE871CE1}" srcOrd="1" destOrd="0" parTransId="{D4099C1F-A4D8-4DAA-B51A-9C0BAF53608B}" sibTransId="{6FF830F7-BC20-4636-8D0E-9B7F46553DBA}"/>
    <dgm:cxn modelId="{18A6B9BA-12B4-4BF0-8CD4-5B65E60F7E35}" type="presOf" srcId="{80BEBA96-6D6C-4E5F-83CB-A7D7B4A92515}" destId="{ABACCE30-4314-4AD3-B949-BE0ECC3CE009}" srcOrd="0" destOrd="0" presId="urn:microsoft.com/office/officeart/2008/layout/LinedList"/>
    <dgm:cxn modelId="{AF9F23F1-1B91-464A-91BE-1C6C40271491}" type="presOf" srcId="{564102CD-4DAA-4451-B7D6-79D3BE871CE1}" destId="{0B62B398-796D-47C3-A0D0-51D80B81E543}" srcOrd="0" destOrd="0" presId="urn:microsoft.com/office/officeart/2008/layout/LinedList"/>
    <dgm:cxn modelId="{B613E6F4-49D4-45BF-BEAE-EC6701413AE2}" type="presOf" srcId="{B7868AF5-92E6-489B-B134-6E0F36359C24}" destId="{3278AA94-9EB7-4B72-B922-F3A3742B1DCD}" srcOrd="0" destOrd="0" presId="urn:microsoft.com/office/officeart/2008/layout/LinedList"/>
    <dgm:cxn modelId="{B1AD9CB3-E0E7-4E63-9270-C868DB6513EB}" type="presParOf" srcId="{4C7C412A-03E4-4C5C-89F3-93A06545C66C}" destId="{9454E39F-A3CE-47B7-8D6C-7658F9812D67}" srcOrd="0" destOrd="0" presId="urn:microsoft.com/office/officeart/2008/layout/LinedList"/>
    <dgm:cxn modelId="{9F3971CA-32D5-44D0-A01D-53A2E29532E2}" type="presParOf" srcId="{4C7C412A-03E4-4C5C-89F3-93A06545C66C}" destId="{24787A20-A925-427A-AA0D-77A26E3A7BF9}" srcOrd="1" destOrd="0" presId="urn:microsoft.com/office/officeart/2008/layout/LinedList"/>
    <dgm:cxn modelId="{779E16D6-BEEB-4336-94E0-633D7C391B70}" type="presParOf" srcId="{24787A20-A925-427A-AA0D-77A26E3A7BF9}" destId="{ABACCE30-4314-4AD3-B949-BE0ECC3CE009}" srcOrd="0" destOrd="0" presId="urn:microsoft.com/office/officeart/2008/layout/LinedList"/>
    <dgm:cxn modelId="{768CAFBD-8322-472D-B32C-7B11A69283E1}" type="presParOf" srcId="{24787A20-A925-427A-AA0D-77A26E3A7BF9}" destId="{128E9FA4-478F-4537-8CE7-AF61A5D80152}" srcOrd="1" destOrd="0" presId="urn:microsoft.com/office/officeart/2008/layout/LinedList"/>
    <dgm:cxn modelId="{5E2AABAE-504C-4C60-B798-8388F00F0239}" type="presParOf" srcId="{128E9FA4-478F-4537-8CE7-AF61A5D80152}" destId="{10DA9A12-7689-4F9D-B78B-3EB0110C54FD}" srcOrd="0" destOrd="0" presId="urn:microsoft.com/office/officeart/2008/layout/LinedList"/>
    <dgm:cxn modelId="{C712948F-B141-46F1-B4F2-D69F72EDC892}" type="presParOf" srcId="{128E9FA4-478F-4537-8CE7-AF61A5D80152}" destId="{68586BFB-525B-42DC-A836-65A093B81468}" srcOrd="1" destOrd="0" presId="urn:microsoft.com/office/officeart/2008/layout/LinedList"/>
    <dgm:cxn modelId="{AA39101F-D4DA-431A-9961-39363BE487F8}" type="presParOf" srcId="{68586BFB-525B-42DC-A836-65A093B81468}" destId="{8DF43A48-0167-4970-888F-C993FE7FE7D9}" srcOrd="0" destOrd="0" presId="urn:microsoft.com/office/officeart/2008/layout/LinedList"/>
    <dgm:cxn modelId="{064F5D4D-49AF-4E87-9A53-EC4194154735}" type="presParOf" srcId="{68586BFB-525B-42DC-A836-65A093B81468}" destId="{7284C0E4-0EAD-4B1D-8D84-9126F70B7486}" srcOrd="1" destOrd="0" presId="urn:microsoft.com/office/officeart/2008/layout/LinedList"/>
    <dgm:cxn modelId="{F4AE2F27-D92E-4A53-948D-3D1891F80356}" type="presParOf" srcId="{68586BFB-525B-42DC-A836-65A093B81468}" destId="{00AA4187-00CA-41F3-91E5-DDF072014CC5}" srcOrd="2" destOrd="0" presId="urn:microsoft.com/office/officeart/2008/layout/LinedList"/>
    <dgm:cxn modelId="{E392842D-7B98-43C9-AB83-4C61072917CE}" type="presParOf" srcId="{128E9FA4-478F-4537-8CE7-AF61A5D80152}" destId="{4782DB11-5CFF-4ECA-A9F0-3967B2034767}" srcOrd="2" destOrd="0" presId="urn:microsoft.com/office/officeart/2008/layout/LinedList"/>
    <dgm:cxn modelId="{69B23E4C-D9AD-41F9-A51A-84DF58A123C8}" type="presParOf" srcId="{128E9FA4-478F-4537-8CE7-AF61A5D80152}" destId="{9B11B91A-3AA3-4CEE-A1E6-F8AA49C61309}" srcOrd="3" destOrd="0" presId="urn:microsoft.com/office/officeart/2008/layout/LinedList"/>
    <dgm:cxn modelId="{55B88A4A-9E3F-4CA4-BF30-42560BC01C8C}" type="presParOf" srcId="{4C7C412A-03E4-4C5C-89F3-93A06545C66C}" destId="{9B660DCC-9053-49E0-A38C-60898781383F}" srcOrd="2" destOrd="0" presId="urn:microsoft.com/office/officeart/2008/layout/LinedList"/>
    <dgm:cxn modelId="{D118F93D-CDF5-463B-8A8D-4A432E067CBD}" type="presParOf" srcId="{4C7C412A-03E4-4C5C-89F3-93A06545C66C}" destId="{174D326A-1E3B-4F59-B85B-6E8F7D527C26}" srcOrd="3" destOrd="0" presId="urn:microsoft.com/office/officeart/2008/layout/LinedList"/>
    <dgm:cxn modelId="{C2F2C917-1B85-4C1F-BDB2-A5B715154827}" type="presParOf" srcId="{174D326A-1E3B-4F59-B85B-6E8F7D527C26}" destId="{0B62B398-796D-47C3-A0D0-51D80B81E543}" srcOrd="0" destOrd="0" presId="urn:microsoft.com/office/officeart/2008/layout/LinedList"/>
    <dgm:cxn modelId="{EF45B6B0-34BE-4434-8A22-FCC06F307B0E}" type="presParOf" srcId="{174D326A-1E3B-4F59-B85B-6E8F7D527C26}" destId="{BE9B6F05-B48A-47D1-AEBE-37F23770EA70}" srcOrd="1" destOrd="0" presId="urn:microsoft.com/office/officeart/2008/layout/LinedList"/>
    <dgm:cxn modelId="{680DC8D7-ABAD-4228-B696-DE19D51B2963}" type="presParOf" srcId="{BE9B6F05-B48A-47D1-AEBE-37F23770EA70}" destId="{3C771633-9BE7-4207-AC8F-FED7E2E6A569}" srcOrd="0" destOrd="0" presId="urn:microsoft.com/office/officeart/2008/layout/LinedList"/>
    <dgm:cxn modelId="{D676D09A-2E3F-486C-9E8C-89D6DBBBC9DA}" type="presParOf" srcId="{BE9B6F05-B48A-47D1-AEBE-37F23770EA70}" destId="{4BCA5568-26D8-4ED4-A718-BA2A37F36053}" srcOrd="1" destOrd="0" presId="urn:microsoft.com/office/officeart/2008/layout/LinedList"/>
    <dgm:cxn modelId="{84926B86-7E9E-472D-9F54-6F4DF8C4CD50}" type="presParOf" srcId="{4BCA5568-26D8-4ED4-A718-BA2A37F36053}" destId="{85F95831-A2DC-41B0-82AC-850EE92597FD}" srcOrd="0" destOrd="0" presId="urn:microsoft.com/office/officeart/2008/layout/LinedList"/>
    <dgm:cxn modelId="{025A1AE6-B014-447C-8218-6471A3AFF364}" type="presParOf" srcId="{4BCA5568-26D8-4ED4-A718-BA2A37F36053}" destId="{8A6DC74D-6D96-40EF-AC67-E32FC9EDFCDC}" srcOrd="1" destOrd="0" presId="urn:microsoft.com/office/officeart/2008/layout/LinedList"/>
    <dgm:cxn modelId="{8AC20E0D-974F-4673-81D1-80C634C13B5F}" type="presParOf" srcId="{4BCA5568-26D8-4ED4-A718-BA2A37F36053}" destId="{4BB8FC6D-1350-4C46-B68C-BF6248EA393B}" srcOrd="2" destOrd="0" presId="urn:microsoft.com/office/officeart/2008/layout/LinedList"/>
    <dgm:cxn modelId="{3F0B47F1-F1AB-4AF1-A4FA-41750DD3AD95}" type="presParOf" srcId="{BE9B6F05-B48A-47D1-AEBE-37F23770EA70}" destId="{0B7B8E9A-E9D2-43FD-92ED-8C3629F7C331}" srcOrd="2" destOrd="0" presId="urn:microsoft.com/office/officeart/2008/layout/LinedList"/>
    <dgm:cxn modelId="{FFE9BF0F-E18D-430D-AC45-DB29396CFACE}" type="presParOf" srcId="{BE9B6F05-B48A-47D1-AEBE-37F23770EA70}" destId="{065A6494-7D58-485A-9CA7-4AD7DA0D4331}" srcOrd="3" destOrd="0" presId="urn:microsoft.com/office/officeart/2008/layout/LinedList"/>
    <dgm:cxn modelId="{E3DCD2C2-0DD6-486A-A53E-72A51D60250C}" type="presParOf" srcId="{4C7C412A-03E4-4C5C-89F3-93A06545C66C}" destId="{15B53823-6192-4F12-8144-C00E09E50E5B}" srcOrd="4" destOrd="0" presId="urn:microsoft.com/office/officeart/2008/layout/LinedList"/>
    <dgm:cxn modelId="{64C99D24-7748-468B-B70A-403D1031460E}" type="presParOf" srcId="{4C7C412A-03E4-4C5C-89F3-93A06545C66C}" destId="{B831C81C-10BD-46C2-AA30-1D43507C52D3}" srcOrd="5" destOrd="0" presId="urn:microsoft.com/office/officeart/2008/layout/LinedList"/>
    <dgm:cxn modelId="{568DF0EE-2956-47C7-8C64-B34807D4678A}" type="presParOf" srcId="{B831C81C-10BD-46C2-AA30-1D43507C52D3}" destId="{3278AA94-9EB7-4B72-B922-F3A3742B1DCD}" srcOrd="0" destOrd="0" presId="urn:microsoft.com/office/officeart/2008/layout/LinedList"/>
    <dgm:cxn modelId="{C7421CE3-5F50-477F-8EEA-AD07261BED71}" type="presParOf" srcId="{B831C81C-10BD-46C2-AA30-1D43507C52D3}" destId="{C936E624-79D7-4153-9BCF-9DF0A079ED11}" srcOrd="1" destOrd="0" presId="urn:microsoft.com/office/officeart/2008/layout/LinedList"/>
    <dgm:cxn modelId="{FA68E1DC-CE3C-4FA2-9AB6-2111EDD74DE2}" type="presParOf" srcId="{C936E624-79D7-4153-9BCF-9DF0A079ED11}" destId="{92EC4C7C-7B22-49A1-93D7-816AD6086DB2}" srcOrd="0" destOrd="0" presId="urn:microsoft.com/office/officeart/2008/layout/LinedList"/>
    <dgm:cxn modelId="{B89FDB14-CF91-4962-A309-CF3845135EA9}" type="presParOf" srcId="{C936E624-79D7-4153-9BCF-9DF0A079ED11}" destId="{760483AA-B777-4F07-A0B6-8149A7E30EDE}" srcOrd="1" destOrd="0" presId="urn:microsoft.com/office/officeart/2008/layout/LinedList"/>
    <dgm:cxn modelId="{9C8C0CDC-35AB-4B4D-8F80-DF504C9111F4}" type="presParOf" srcId="{760483AA-B777-4F07-A0B6-8149A7E30EDE}" destId="{11A9D30D-89AC-4535-944E-BC0B196F467A}" srcOrd="0" destOrd="0" presId="urn:microsoft.com/office/officeart/2008/layout/LinedList"/>
    <dgm:cxn modelId="{E4B07B6F-0DA1-43B3-8A54-344E470EC8F8}" type="presParOf" srcId="{760483AA-B777-4F07-A0B6-8149A7E30EDE}" destId="{C474EDC3-596A-4635-9861-5D8BB9C18183}" srcOrd="1" destOrd="0" presId="urn:microsoft.com/office/officeart/2008/layout/LinedList"/>
    <dgm:cxn modelId="{BA1A452B-1520-40AC-A92C-FA989D64DC6A}" type="presParOf" srcId="{760483AA-B777-4F07-A0B6-8149A7E30EDE}" destId="{207ACE5F-8528-42C4-82B1-255B7F2B2B36}" srcOrd="2" destOrd="0" presId="urn:microsoft.com/office/officeart/2008/layout/LinedList"/>
    <dgm:cxn modelId="{EC9E8700-86CE-47D9-924E-AAF5D9A8698A}" type="presParOf" srcId="{C936E624-79D7-4153-9BCF-9DF0A079ED11}" destId="{6E65DD6B-6693-4C90-9FD3-E599AF984F04}" srcOrd="2" destOrd="0" presId="urn:microsoft.com/office/officeart/2008/layout/LinedList"/>
    <dgm:cxn modelId="{7DE9CD1D-E342-44C9-9DEC-8147BBD7B85B}" type="presParOf" srcId="{C936E624-79D7-4153-9BCF-9DF0A079ED11}" destId="{B9A90B5F-BCEE-40BB-8C73-5BEDBD4AD29F}" srcOrd="3" destOrd="0" presId="urn:microsoft.com/office/officeart/2008/layout/LinedList"/>
    <dgm:cxn modelId="{5EB15ACA-6E4E-482D-9279-F6AE583E2E6A}" type="presParOf" srcId="{4C7C412A-03E4-4C5C-89F3-93A06545C66C}" destId="{0112E9AF-E119-477F-8EE9-EFFCAB5A13EC}" srcOrd="6" destOrd="0" presId="urn:microsoft.com/office/officeart/2008/layout/LinedList"/>
    <dgm:cxn modelId="{3C4EFE41-03D8-409B-8003-EBBF1913EE3D}" type="presParOf" srcId="{4C7C412A-03E4-4C5C-89F3-93A06545C66C}" destId="{B82115C8-15DB-454E-B6ED-CD10693BD383}" srcOrd="7" destOrd="0" presId="urn:microsoft.com/office/officeart/2008/layout/LinedList"/>
    <dgm:cxn modelId="{FBD52308-CE3E-48A6-B050-D49BED487626}" type="presParOf" srcId="{B82115C8-15DB-454E-B6ED-CD10693BD383}" destId="{2E9DA1E5-3F17-4C1C-8A5D-8464582A38AC}" srcOrd="0" destOrd="0" presId="urn:microsoft.com/office/officeart/2008/layout/LinedList"/>
    <dgm:cxn modelId="{AEAFA284-BACE-4BBB-B36F-079DCD4E43D8}" type="presParOf" srcId="{B82115C8-15DB-454E-B6ED-CD10693BD383}" destId="{38494A7F-63AE-4585-90B9-2C4986BB89F6}" srcOrd="1" destOrd="0" presId="urn:microsoft.com/office/officeart/2008/layout/LinedList"/>
    <dgm:cxn modelId="{7E9E0649-E7C0-47F5-9536-808D13A49460}" type="presParOf" srcId="{38494A7F-63AE-4585-90B9-2C4986BB89F6}" destId="{102A8732-9746-47D3-9391-DD23B61C985C}" srcOrd="0" destOrd="0" presId="urn:microsoft.com/office/officeart/2008/layout/LinedList"/>
    <dgm:cxn modelId="{FF8D9FC7-E720-4A48-8688-0F38098B5139}" type="presParOf" srcId="{38494A7F-63AE-4585-90B9-2C4986BB89F6}" destId="{6E4CECAE-8651-4F28-B78A-183FF36D8252}" srcOrd="1" destOrd="0" presId="urn:microsoft.com/office/officeart/2008/layout/LinedList"/>
    <dgm:cxn modelId="{C20DEC1C-F20F-461B-8FE8-B7993B64176E}" type="presParOf" srcId="{6E4CECAE-8651-4F28-B78A-183FF36D8252}" destId="{024D12AA-215B-4CF2-8F76-58F47CA9BBB0}" srcOrd="0" destOrd="0" presId="urn:microsoft.com/office/officeart/2008/layout/LinedList"/>
    <dgm:cxn modelId="{874760FE-8A36-4BFE-945E-F5AB2233544C}" type="presParOf" srcId="{6E4CECAE-8651-4F28-B78A-183FF36D8252}" destId="{D8C1284E-F62E-40C7-AB68-0A30EB499EDA}" srcOrd="1" destOrd="0" presId="urn:microsoft.com/office/officeart/2008/layout/LinedList"/>
    <dgm:cxn modelId="{631A611B-AFAB-4AFD-B15D-1437B9A5F218}" type="presParOf" srcId="{6E4CECAE-8651-4F28-B78A-183FF36D8252}" destId="{7FAEFF7B-755C-40DF-8D6A-0930D48264C3}" srcOrd="2" destOrd="0" presId="urn:microsoft.com/office/officeart/2008/layout/LinedList"/>
    <dgm:cxn modelId="{776CCEBB-C4C1-4647-BE62-4CA0AB3F3899}" type="presParOf" srcId="{38494A7F-63AE-4585-90B9-2C4986BB89F6}" destId="{F0C8077A-BE87-435F-A237-222EBAC795DE}" srcOrd="2" destOrd="0" presId="urn:microsoft.com/office/officeart/2008/layout/LinedList"/>
    <dgm:cxn modelId="{1F7304EA-2E66-4DA2-A421-327CB15D302E}" type="presParOf" srcId="{38494A7F-63AE-4585-90B9-2C4986BB89F6}" destId="{1DA7AFCB-C51C-451E-BBFA-40B843DE79C8}" srcOrd="3" destOrd="0" presId="urn:microsoft.com/office/officeart/2008/layout/LinedList"/>
    <dgm:cxn modelId="{AE804400-A583-4FED-87CC-C3881547A263}" type="presParOf" srcId="{4C7C412A-03E4-4C5C-89F3-93A06545C66C}" destId="{0CDA599B-3C7C-4357-A784-93E3B3023278}" srcOrd="8" destOrd="0" presId="urn:microsoft.com/office/officeart/2008/layout/LinedList"/>
    <dgm:cxn modelId="{CB7009B4-330E-4E6A-ADC9-25CC33F367F4}" type="presParOf" srcId="{4C7C412A-03E4-4C5C-89F3-93A06545C66C}" destId="{3BA4623D-88A2-4E89-9C59-8A9C12A6DDE4}" srcOrd="9" destOrd="0" presId="urn:microsoft.com/office/officeart/2008/layout/LinedList"/>
    <dgm:cxn modelId="{7FBF4B85-3AE5-49E7-BCB1-533C41D5F7E0}" type="presParOf" srcId="{3BA4623D-88A2-4E89-9C59-8A9C12A6DDE4}" destId="{5622CB0B-D162-4C91-8A6D-552C2C0AD16A}" srcOrd="0" destOrd="0" presId="urn:microsoft.com/office/officeart/2008/layout/LinedList"/>
    <dgm:cxn modelId="{5B58138A-AA5D-42A9-8B36-47A913579954}" type="presParOf" srcId="{3BA4623D-88A2-4E89-9C59-8A9C12A6DDE4}" destId="{8F8BFEEA-1ECD-4824-B911-9D130BCAF7A9}" srcOrd="1" destOrd="0" presId="urn:microsoft.com/office/officeart/2008/layout/LinedList"/>
    <dgm:cxn modelId="{61FCA364-4D44-4F6D-ADC8-C5CED132769B}" type="presParOf" srcId="{8F8BFEEA-1ECD-4824-B911-9D130BCAF7A9}" destId="{2F92EDA1-4726-410F-A5A2-7D4359BA8CE8}" srcOrd="0" destOrd="0" presId="urn:microsoft.com/office/officeart/2008/layout/LinedList"/>
    <dgm:cxn modelId="{28E5F081-D911-4B24-96D2-809CA795F1BC}" type="presParOf" srcId="{8F8BFEEA-1ECD-4824-B911-9D130BCAF7A9}" destId="{B79787B6-CEA7-48AB-8635-E698671F1F66}" srcOrd="1" destOrd="0" presId="urn:microsoft.com/office/officeart/2008/layout/LinedList"/>
    <dgm:cxn modelId="{55B21BD7-793D-43E7-B2D0-DCA5A301C964}" type="presParOf" srcId="{B79787B6-CEA7-48AB-8635-E698671F1F66}" destId="{483B77E1-5E12-4693-B814-C2774F399ADD}" srcOrd="0" destOrd="0" presId="urn:microsoft.com/office/officeart/2008/layout/LinedList"/>
    <dgm:cxn modelId="{A71E1A09-3385-4134-BAD7-172FD1645DD5}" type="presParOf" srcId="{B79787B6-CEA7-48AB-8635-E698671F1F66}" destId="{1D405275-3933-47CB-938C-72AF6E60C662}" srcOrd="1" destOrd="0" presId="urn:microsoft.com/office/officeart/2008/layout/LinedList"/>
    <dgm:cxn modelId="{39FEBCDE-C660-4C99-9AF7-E732D4DB495E}" type="presParOf" srcId="{B79787B6-CEA7-48AB-8635-E698671F1F66}" destId="{636E972C-2D08-47F4-B254-EA3449EE89F3}" srcOrd="2" destOrd="0" presId="urn:microsoft.com/office/officeart/2008/layout/LinedList"/>
    <dgm:cxn modelId="{27FE69E0-978D-4CBA-A0DB-00E8666FC97A}" type="presParOf" srcId="{8F8BFEEA-1ECD-4824-B911-9D130BCAF7A9}" destId="{96C14E73-5E57-495D-A2A5-E0ACC3F184D6}" srcOrd="2" destOrd="0" presId="urn:microsoft.com/office/officeart/2008/layout/LinedList"/>
    <dgm:cxn modelId="{D5D9CE5C-BAA0-4243-B7BA-E5015BD0FBB5}" type="presParOf" srcId="{8F8BFEEA-1ECD-4824-B911-9D130BCAF7A9}" destId="{4998BB81-4BC6-45B0-AC46-B1BCDA785F8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C8087-E187-416B-81E6-0D86AC82AEED}">
      <dsp:nvSpPr>
        <dsp:cNvPr id="0" name=""/>
        <dsp:cNvSpPr/>
      </dsp:nvSpPr>
      <dsp:spPr>
        <a:xfrm>
          <a:off x="2952" y="450946"/>
          <a:ext cx="1290845" cy="774507"/>
        </a:xfrm>
        <a:prstGeom prst="roundRect">
          <a:avLst>
            <a:gd name="adj" fmla="val 10000"/>
          </a:avLst>
        </a:prstGeom>
        <a:solidFill>
          <a:schemeClr val="accent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a:t>
          </a:r>
        </a:p>
      </dsp:txBody>
      <dsp:txXfrm>
        <a:off x="25637" y="473631"/>
        <a:ext cx="1245475" cy="729137"/>
      </dsp:txXfrm>
    </dsp:sp>
    <dsp:sp modelId="{AB3D3357-6206-4A59-B7C6-573A4AB66F96}">
      <dsp:nvSpPr>
        <dsp:cNvPr id="0" name=""/>
        <dsp:cNvSpPr/>
      </dsp:nvSpPr>
      <dsp:spPr>
        <a:xfrm>
          <a:off x="1422882" y="678135"/>
          <a:ext cx="273659" cy="320129"/>
        </a:xfrm>
        <a:prstGeom prst="rightArrow">
          <a:avLst>
            <a:gd name="adj1" fmla="val 60000"/>
            <a:gd name="adj2" fmla="val 50000"/>
          </a:avLst>
        </a:prstGeom>
        <a:solidFill>
          <a:schemeClr val="tx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422882" y="742161"/>
        <a:ext cx="191561" cy="192077"/>
      </dsp:txXfrm>
    </dsp:sp>
    <dsp:sp modelId="{55C6BFEF-FD30-483D-A4C5-99E5327B65A9}">
      <dsp:nvSpPr>
        <dsp:cNvPr id="0" name=""/>
        <dsp:cNvSpPr/>
      </dsp:nvSpPr>
      <dsp:spPr>
        <a:xfrm>
          <a:off x="1810135" y="450946"/>
          <a:ext cx="1290845" cy="774507"/>
        </a:xfrm>
        <a:prstGeom prst="roundRect">
          <a:avLst>
            <a:gd name="adj" fmla="val 10000"/>
          </a:avLst>
        </a:prstGeom>
        <a:solidFill>
          <a:schemeClr val="accent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RECEIPT</a:t>
          </a:r>
        </a:p>
      </dsp:txBody>
      <dsp:txXfrm>
        <a:off x="1832820" y="473631"/>
        <a:ext cx="1245475" cy="729137"/>
      </dsp:txXfrm>
    </dsp:sp>
    <dsp:sp modelId="{3F2F7A71-C60E-4C17-B1B3-E4E7BAF591EA}">
      <dsp:nvSpPr>
        <dsp:cNvPr id="0" name=""/>
        <dsp:cNvSpPr/>
      </dsp:nvSpPr>
      <dsp:spPr>
        <a:xfrm>
          <a:off x="3230065" y="678135"/>
          <a:ext cx="273659" cy="320129"/>
        </a:xfrm>
        <a:prstGeom prst="rightArrow">
          <a:avLst>
            <a:gd name="adj1" fmla="val 60000"/>
            <a:gd name="adj2" fmla="val 50000"/>
          </a:avLst>
        </a:prstGeom>
        <a:solidFill>
          <a:schemeClr val="tx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230065" y="742161"/>
        <a:ext cx="191561" cy="192077"/>
      </dsp:txXfrm>
    </dsp:sp>
    <dsp:sp modelId="{690B0FC9-1F1F-4A16-B9E1-17617185F4C5}">
      <dsp:nvSpPr>
        <dsp:cNvPr id="0" name=""/>
        <dsp:cNvSpPr/>
      </dsp:nvSpPr>
      <dsp:spPr>
        <a:xfrm>
          <a:off x="3617319" y="450946"/>
          <a:ext cx="1290845" cy="774507"/>
        </a:xfrm>
        <a:prstGeom prst="roundRect">
          <a:avLst>
            <a:gd name="adj" fmla="val 10000"/>
          </a:avLst>
        </a:prstGeom>
        <a:solidFill>
          <a:schemeClr val="accent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INVOICE</a:t>
          </a:r>
        </a:p>
      </dsp:txBody>
      <dsp:txXfrm>
        <a:off x="3640004" y="473631"/>
        <a:ext cx="1245475" cy="729137"/>
      </dsp:txXfrm>
    </dsp:sp>
    <dsp:sp modelId="{5320A3B6-4300-4338-B70B-10A3F6EFC78D}">
      <dsp:nvSpPr>
        <dsp:cNvPr id="0" name=""/>
        <dsp:cNvSpPr/>
      </dsp:nvSpPr>
      <dsp:spPr>
        <a:xfrm>
          <a:off x="5037248" y="678135"/>
          <a:ext cx="273659" cy="320129"/>
        </a:xfrm>
        <a:prstGeom prst="rightArrow">
          <a:avLst>
            <a:gd name="adj1" fmla="val 60000"/>
            <a:gd name="adj2" fmla="val 50000"/>
          </a:avLst>
        </a:prstGeom>
        <a:solidFill>
          <a:schemeClr val="tx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037248" y="742161"/>
        <a:ext cx="191561" cy="192077"/>
      </dsp:txXfrm>
    </dsp:sp>
    <dsp:sp modelId="{4E2A03E2-6214-4A0B-9663-E30FE211A632}">
      <dsp:nvSpPr>
        <dsp:cNvPr id="0" name=""/>
        <dsp:cNvSpPr/>
      </dsp:nvSpPr>
      <dsp:spPr>
        <a:xfrm>
          <a:off x="5424502" y="450946"/>
          <a:ext cx="1290845" cy="774507"/>
        </a:xfrm>
        <a:prstGeom prst="roundRect">
          <a:avLst>
            <a:gd name="adj" fmla="val 10000"/>
          </a:avLst>
        </a:prstGeom>
        <a:solidFill>
          <a:schemeClr val="accent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PAYMENT</a:t>
          </a:r>
        </a:p>
      </dsp:txBody>
      <dsp:txXfrm>
        <a:off x="5447187" y="473631"/>
        <a:ext cx="1245475" cy="729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BC7C2-8E49-4815-B68C-3176DE923456}">
      <dsp:nvSpPr>
        <dsp:cNvPr id="0" name=""/>
        <dsp:cNvSpPr/>
      </dsp:nvSpPr>
      <dsp:spPr>
        <a:xfrm>
          <a:off x="0" y="0"/>
          <a:ext cx="85476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A1E20D-7245-4C39-BB35-6CB6D458787C}">
      <dsp:nvSpPr>
        <dsp:cNvPr id="0" name=""/>
        <dsp:cNvSpPr/>
      </dsp:nvSpPr>
      <dsp:spPr>
        <a:xfrm>
          <a:off x="0" y="0"/>
          <a:ext cx="1684488" cy="1529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4C4C4C"/>
              </a:solidFill>
            </a:rPr>
            <a:t>INELIGIBLE</a:t>
          </a:r>
          <a:r>
            <a:rPr lang="en-US" sz="2400" kern="1200" dirty="0">
              <a:solidFill>
                <a:srgbClr val="4C4C4C"/>
              </a:solidFill>
            </a:rPr>
            <a:t>:</a:t>
          </a:r>
        </a:p>
      </dsp:txBody>
      <dsp:txXfrm>
        <a:off x="0" y="0"/>
        <a:ext cx="1684488" cy="1529176"/>
      </dsp:txXfrm>
    </dsp:sp>
    <dsp:sp modelId="{66D032A8-8BB2-4E05-ABF6-C887B9F480E6}">
      <dsp:nvSpPr>
        <dsp:cNvPr id="0" name=""/>
        <dsp:cNvSpPr/>
      </dsp:nvSpPr>
      <dsp:spPr>
        <a:xfrm>
          <a:off x="1810825" y="22960"/>
          <a:ext cx="6611617" cy="4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rgbClr val="4C4C4C"/>
              </a:solidFill>
            </a:rPr>
            <a:t>Credit Card</a:t>
          </a:r>
          <a:r>
            <a:rPr lang="en-US" sz="1000" kern="1200" dirty="0">
              <a:solidFill>
                <a:srgbClr val="4C4C4C"/>
              </a:solidFill>
            </a:rPr>
            <a:t>: POs containing credit card information in the BILL-TO section (please invoice by processing these credit card details with your payment processor)</a:t>
          </a:r>
        </a:p>
      </dsp:txBody>
      <dsp:txXfrm>
        <a:off x="1810825" y="22960"/>
        <a:ext cx="6611617" cy="459200"/>
      </dsp:txXfrm>
    </dsp:sp>
    <dsp:sp modelId="{8C60C871-27EF-4D63-96D7-FE74704424A5}">
      <dsp:nvSpPr>
        <dsp:cNvPr id="0" name=""/>
        <dsp:cNvSpPr/>
      </dsp:nvSpPr>
      <dsp:spPr>
        <a:xfrm>
          <a:off x="1684488" y="482160"/>
          <a:ext cx="67379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AD084-AEE6-4374-B641-57F398F04D61}">
      <dsp:nvSpPr>
        <dsp:cNvPr id="0" name=""/>
        <dsp:cNvSpPr/>
      </dsp:nvSpPr>
      <dsp:spPr>
        <a:xfrm>
          <a:off x="1810825" y="505121"/>
          <a:ext cx="6611617" cy="4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rgbClr val="4C4C4C"/>
              </a:solidFill>
            </a:rPr>
            <a:t>Repeat Pay</a:t>
          </a:r>
          <a:r>
            <a:rPr lang="en-US" sz="1000" kern="1200" dirty="0">
              <a:solidFill>
                <a:srgbClr val="4C4C4C"/>
              </a:solidFill>
            </a:rPr>
            <a:t>: POs containing repeat payment instructions (please note the repeat payment dates or process the credit card details attached to the PO copy on the dates prescribed.</a:t>
          </a:r>
        </a:p>
      </dsp:txBody>
      <dsp:txXfrm>
        <a:off x="1810825" y="505121"/>
        <a:ext cx="6611617" cy="459200"/>
      </dsp:txXfrm>
    </dsp:sp>
    <dsp:sp modelId="{079F4E30-E4AE-4C40-BCA9-959E5C4EB583}">
      <dsp:nvSpPr>
        <dsp:cNvPr id="0" name=""/>
        <dsp:cNvSpPr/>
      </dsp:nvSpPr>
      <dsp:spPr>
        <a:xfrm>
          <a:off x="1684488" y="964321"/>
          <a:ext cx="67379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1F4E7-182B-414C-84B0-00B1F3387F92}">
      <dsp:nvSpPr>
        <dsp:cNvPr id="0" name=""/>
        <dsp:cNvSpPr/>
      </dsp:nvSpPr>
      <dsp:spPr>
        <a:xfrm>
          <a:off x="1810825" y="987282"/>
          <a:ext cx="6730626" cy="516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rgbClr val="4C4C4C"/>
              </a:solidFill>
            </a:rPr>
            <a:t>Evaluated Receipt Settlement (ERS)</a:t>
          </a:r>
          <a:r>
            <a:rPr lang="en-US" sz="1000" kern="1200" dirty="0">
              <a:solidFill>
                <a:srgbClr val="4C4C4C"/>
              </a:solidFill>
            </a:rPr>
            <a:t>: POs set up for ERS issue invoices automatically as parts are received or services are marked rendered by the requestor on the PO copy. If you are a direct materials supplier and have questions about whether or not you are setup for ERS, please contact</a:t>
          </a:r>
          <a:r>
            <a:rPr lang="en-US" sz="1000" kern="1200" dirty="0"/>
            <a:t> </a:t>
          </a:r>
          <a:r>
            <a:rPr lang="en-US" sz="1000" kern="1200" dirty="0">
              <a:hlinkClick xmlns:r="http://schemas.openxmlformats.org/officeDocument/2006/relationships" r:id="rId1"/>
            </a:rPr>
            <a:t>eBusiness.helpdesk@Wabtec.com</a:t>
          </a:r>
          <a:r>
            <a:rPr lang="en-US" sz="1000" kern="1200" dirty="0"/>
            <a:t>  </a:t>
          </a:r>
        </a:p>
      </dsp:txBody>
      <dsp:txXfrm>
        <a:off x="1810825" y="987282"/>
        <a:ext cx="6730626" cy="516633"/>
      </dsp:txXfrm>
    </dsp:sp>
    <dsp:sp modelId="{64A6ADF2-ECF5-48A0-8972-2F05E7A3A039}">
      <dsp:nvSpPr>
        <dsp:cNvPr id="0" name=""/>
        <dsp:cNvSpPr/>
      </dsp:nvSpPr>
      <dsp:spPr>
        <a:xfrm>
          <a:off x="1684488" y="1503915"/>
          <a:ext cx="67379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33F6AD-8087-4794-AE91-B96CED300754}">
      <dsp:nvSpPr>
        <dsp:cNvPr id="0" name=""/>
        <dsp:cNvSpPr/>
      </dsp:nvSpPr>
      <dsp:spPr>
        <a:xfrm>
          <a:off x="0" y="1529176"/>
          <a:ext cx="854765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BEA1B-16D0-425B-A730-6288F82A16EC}">
      <dsp:nvSpPr>
        <dsp:cNvPr id="0" name=""/>
        <dsp:cNvSpPr/>
      </dsp:nvSpPr>
      <dsp:spPr>
        <a:xfrm>
          <a:off x="0" y="1529176"/>
          <a:ext cx="1709530" cy="1529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4C4C4C"/>
              </a:solidFill>
            </a:rPr>
            <a:t>ELIGIBLE:</a:t>
          </a:r>
        </a:p>
      </dsp:txBody>
      <dsp:txXfrm>
        <a:off x="0" y="1529176"/>
        <a:ext cx="1709530" cy="1529176"/>
      </dsp:txXfrm>
    </dsp:sp>
    <dsp:sp modelId="{002CAD92-863A-472D-8D33-0FA09837E516}">
      <dsp:nvSpPr>
        <dsp:cNvPr id="0" name=""/>
        <dsp:cNvSpPr/>
      </dsp:nvSpPr>
      <dsp:spPr>
        <a:xfrm>
          <a:off x="1837745" y="1598616"/>
          <a:ext cx="6709906" cy="138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solidFill>
                <a:srgbClr val="4C4C4C"/>
              </a:solidFill>
            </a:rPr>
            <a:t>Web Invoicing: </a:t>
          </a:r>
          <a:r>
            <a:rPr lang="en-US" sz="1000" b="0" kern="1200" dirty="0">
              <a:solidFill>
                <a:srgbClr val="4C4C4C"/>
              </a:solidFill>
            </a:rPr>
            <a:t>POs that explicitly state that web invoicing is required in the BILL TO section on the PO hard copy</a:t>
          </a:r>
          <a:endParaRPr lang="en-US" sz="1000" b="1" kern="1200" dirty="0">
            <a:solidFill>
              <a:srgbClr val="4C4C4C"/>
            </a:solidFill>
          </a:endParaRPr>
        </a:p>
      </dsp:txBody>
      <dsp:txXfrm>
        <a:off x="1837745" y="1598616"/>
        <a:ext cx="6709906" cy="1388802"/>
      </dsp:txXfrm>
    </dsp:sp>
    <dsp:sp modelId="{18CD4AB4-FCC1-426B-8C33-A649827CC64E}">
      <dsp:nvSpPr>
        <dsp:cNvPr id="0" name=""/>
        <dsp:cNvSpPr/>
      </dsp:nvSpPr>
      <dsp:spPr>
        <a:xfrm>
          <a:off x="1709530" y="2987419"/>
          <a:ext cx="683812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4E39F-A3CE-47B7-8D6C-7658F9812D67}">
      <dsp:nvSpPr>
        <dsp:cNvPr id="0" name=""/>
        <dsp:cNvSpPr/>
      </dsp:nvSpPr>
      <dsp:spPr>
        <a:xfrm>
          <a:off x="0" y="605"/>
          <a:ext cx="772450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ACCE30-4314-4AD3-B949-BE0ECC3CE009}">
      <dsp:nvSpPr>
        <dsp:cNvPr id="0" name=""/>
        <dsp:cNvSpPr/>
      </dsp:nvSpPr>
      <dsp:spPr>
        <a:xfrm>
          <a:off x="0" y="605"/>
          <a:ext cx="1544900" cy="99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rgbClr val="4C4C4C"/>
              </a:solidFill>
            </a:rPr>
            <a:t>Why is my invoice on hold?</a:t>
          </a:r>
        </a:p>
      </dsp:txBody>
      <dsp:txXfrm>
        <a:off x="0" y="605"/>
        <a:ext cx="1544900" cy="991718"/>
      </dsp:txXfrm>
    </dsp:sp>
    <dsp:sp modelId="{7284C0E4-0EAD-4B1D-8D84-9126F70B7486}">
      <dsp:nvSpPr>
        <dsp:cNvPr id="0" name=""/>
        <dsp:cNvSpPr/>
      </dsp:nvSpPr>
      <dsp:spPr>
        <a:xfrm>
          <a:off x="1660768" y="45639"/>
          <a:ext cx="6063734" cy="900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4C4C4C"/>
              </a:solidFill>
            </a:rPr>
            <a:t>If your invoice is in HOLD status, please contact the requestor on the PO copy so they may work to resolve this hold.</a:t>
          </a:r>
        </a:p>
      </dsp:txBody>
      <dsp:txXfrm>
        <a:off x="1660768" y="45639"/>
        <a:ext cx="6063734" cy="900681"/>
      </dsp:txXfrm>
    </dsp:sp>
    <dsp:sp modelId="{4782DB11-5CFF-4ECA-A9F0-3967B2034767}">
      <dsp:nvSpPr>
        <dsp:cNvPr id="0" name=""/>
        <dsp:cNvSpPr/>
      </dsp:nvSpPr>
      <dsp:spPr>
        <a:xfrm>
          <a:off x="1544900" y="946321"/>
          <a:ext cx="61796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660DCC-9053-49E0-A38C-60898781383F}">
      <dsp:nvSpPr>
        <dsp:cNvPr id="0" name=""/>
        <dsp:cNvSpPr/>
      </dsp:nvSpPr>
      <dsp:spPr>
        <a:xfrm>
          <a:off x="0" y="992324"/>
          <a:ext cx="772450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2B398-796D-47C3-A0D0-51D80B81E543}">
      <dsp:nvSpPr>
        <dsp:cNvPr id="0" name=""/>
        <dsp:cNvSpPr/>
      </dsp:nvSpPr>
      <dsp:spPr>
        <a:xfrm>
          <a:off x="0" y="992324"/>
          <a:ext cx="1544900" cy="99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rgbClr val="4C4C4C"/>
              </a:solidFill>
            </a:rPr>
            <a:t>When will my invoice pay?</a:t>
          </a:r>
        </a:p>
      </dsp:txBody>
      <dsp:txXfrm>
        <a:off x="0" y="992324"/>
        <a:ext cx="1544900" cy="991718"/>
      </dsp:txXfrm>
    </dsp:sp>
    <dsp:sp modelId="{8A6DC74D-6D96-40EF-AC67-E32FC9EDFCDC}">
      <dsp:nvSpPr>
        <dsp:cNvPr id="0" name=""/>
        <dsp:cNvSpPr/>
      </dsp:nvSpPr>
      <dsp:spPr>
        <a:xfrm>
          <a:off x="1660768" y="1037358"/>
          <a:ext cx="6063734" cy="900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4C4C4C"/>
              </a:solidFill>
            </a:rPr>
            <a:t>Invoices pay per agreed-upon payment terms. You can check your payment date within the portal by referencing the discount date or due date.</a:t>
          </a:r>
        </a:p>
      </dsp:txBody>
      <dsp:txXfrm>
        <a:off x="1660768" y="1037358"/>
        <a:ext cx="6063734" cy="900681"/>
      </dsp:txXfrm>
    </dsp:sp>
    <dsp:sp modelId="{0B7B8E9A-E9D2-43FD-92ED-8C3629F7C331}">
      <dsp:nvSpPr>
        <dsp:cNvPr id="0" name=""/>
        <dsp:cNvSpPr/>
      </dsp:nvSpPr>
      <dsp:spPr>
        <a:xfrm>
          <a:off x="1544900" y="1938040"/>
          <a:ext cx="61796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B53823-6192-4F12-8144-C00E09E50E5B}">
      <dsp:nvSpPr>
        <dsp:cNvPr id="0" name=""/>
        <dsp:cNvSpPr/>
      </dsp:nvSpPr>
      <dsp:spPr>
        <a:xfrm>
          <a:off x="0" y="1984042"/>
          <a:ext cx="772450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8AA94-9EB7-4B72-B922-F3A3742B1DCD}">
      <dsp:nvSpPr>
        <dsp:cNvPr id="0" name=""/>
        <dsp:cNvSpPr/>
      </dsp:nvSpPr>
      <dsp:spPr>
        <a:xfrm>
          <a:off x="0" y="1984042"/>
          <a:ext cx="1544900" cy="99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rgbClr val="4C4C4C"/>
              </a:solidFill>
            </a:rPr>
            <a:t>What are my payment terms?</a:t>
          </a:r>
        </a:p>
      </dsp:txBody>
      <dsp:txXfrm>
        <a:off x="0" y="1984042"/>
        <a:ext cx="1544900" cy="991718"/>
      </dsp:txXfrm>
    </dsp:sp>
    <dsp:sp modelId="{C474EDC3-596A-4635-9861-5D8BB9C18183}">
      <dsp:nvSpPr>
        <dsp:cNvPr id="0" name=""/>
        <dsp:cNvSpPr/>
      </dsp:nvSpPr>
      <dsp:spPr>
        <a:xfrm>
          <a:off x="1660768" y="2029076"/>
          <a:ext cx="6063734" cy="900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4C4C4C"/>
              </a:solidFill>
            </a:rPr>
            <a:t>Your terms may vary based on your contractual obligations with us. Please</a:t>
          </a:r>
        </a:p>
        <a:p>
          <a:pPr marL="0" lvl="0" indent="0" algn="l" defTabSz="622300">
            <a:lnSpc>
              <a:spcPct val="90000"/>
            </a:lnSpc>
            <a:spcBef>
              <a:spcPct val="0"/>
            </a:spcBef>
            <a:spcAft>
              <a:spcPct val="35000"/>
            </a:spcAft>
            <a:buNone/>
          </a:pPr>
          <a:r>
            <a:rPr lang="en-US" sz="1400" kern="1200" dirty="0">
              <a:solidFill>
                <a:srgbClr val="4C4C4C"/>
              </a:solidFill>
            </a:rPr>
            <a:t>note the terms listed on the hard copy of the purchase order and for further</a:t>
          </a:r>
        </a:p>
        <a:p>
          <a:pPr marL="0" lvl="0" indent="0" algn="l" defTabSz="622300">
            <a:lnSpc>
              <a:spcPct val="90000"/>
            </a:lnSpc>
            <a:spcBef>
              <a:spcPct val="0"/>
            </a:spcBef>
            <a:spcAft>
              <a:spcPct val="35000"/>
            </a:spcAft>
            <a:buNone/>
          </a:pPr>
          <a:r>
            <a:rPr lang="en-US" sz="1400" kern="1200" dirty="0">
              <a:solidFill>
                <a:srgbClr val="4C4C4C"/>
              </a:solidFill>
            </a:rPr>
            <a:t>clarification contact your GETS buyer.</a:t>
          </a:r>
        </a:p>
      </dsp:txBody>
      <dsp:txXfrm>
        <a:off x="1660768" y="2029076"/>
        <a:ext cx="6063734" cy="900681"/>
      </dsp:txXfrm>
    </dsp:sp>
    <dsp:sp modelId="{6E65DD6B-6693-4C90-9FD3-E599AF984F04}">
      <dsp:nvSpPr>
        <dsp:cNvPr id="0" name=""/>
        <dsp:cNvSpPr/>
      </dsp:nvSpPr>
      <dsp:spPr>
        <a:xfrm>
          <a:off x="1544900" y="2929758"/>
          <a:ext cx="61796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12E9AF-E119-477F-8EE9-EFFCAB5A13EC}">
      <dsp:nvSpPr>
        <dsp:cNvPr id="0" name=""/>
        <dsp:cNvSpPr/>
      </dsp:nvSpPr>
      <dsp:spPr>
        <a:xfrm>
          <a:off x="0" y="2975761"/>
          <a:ext cx="772450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DA1E5-3F17-4C1C-8A5D-8464582A38AC}">
      <dsp:nvSpPr>
        <dsp:cNvPr id="0" name=""/>
        <dsp:cNvSpPr/>
      </dsp:nvSpPr>
      <dsp:spPr>
        <a:xfrm>
          <a:off x="0" y="2975761"/>
          <a:ext cx="1544900" cy="99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rgbClr val="4C4C4C"/>
              </a:solidFill>
            </a:rPr>
            <a:t>Why can’t I find my invoice in the portal?</a:t>
          </a:r>
        </a:p>
      </dsp:txBody>
      <dsp:txXfrm>
        <a:off x="0" y="2975761"/>
        <a:ext cx="1544900" cy="991718"/>
      </dsp:txXfrm>
    </dsp:sp>
    <dsp:sp modelId="{D8C1284E-F62E-40C7-AB68-0A30EB499EDA}">
      <dsp:nvSpPr>
        <dsp:cNvPr id="0" name=""/>
        <dsp:cNvSpPr/>
      </dsp:nvSpPr>
      <dsp:spPr>
        <a:xfrm>
          <a:off x="1660768" y="3020795"/>
          <a:ext cx="6063734" cy="900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4C4C4C"/>
              </a:solidFill>
            </a:rPr>
            <a:t>Please note that it takes one business day for invoices to be searchable in </a:t>
          </a:r>
          <a:r>
            <a:rPr lang="en-US" sz="1400" kern="1200" dirty="0" err="1">
              <a:solidFill>
                <a:srgbClr val="4C4C4C"/>
              </a:solidFill>
            </a:rPr>
            <a:t>iSP</a:t>
          </a:r>
          <a:r>
            <a:rPr lang="en-US" sz="1400" kern="1200" dirty="0">
              <a:solidFill>
                <a:srgbClr val="4C4C4C"/>
              </a:solidFill>
            </a:rPr>
            <a:t> after submission. If you cannot find your invoice within the portal, please contact </a:t>
          </a:r>
          <a:r>
            <a:rPr lang="en-US" sz="1400" kern="1200" dirty="0">
              <a:hlinkClick xmlns:r="http://schemas.openxmlformats.org/officeDocument/2006/relationships" r:id="rId1"/>
            </a:rPr>
            <a:t>eBusiness.helpdesk@Wabtec.com</a:t>
          </a:r>
          <a:r>
            <a:rPr lang="en-US" sz="1400" kern="1200" dirty="0"/>
            <a:t> </a:t>
          </a:r>
          <a:r>
            <a:rPr lang="en-US" sz="1400" kern="1200" dirty="0">
              <a:solidFill>
                <a:srgbClr val="4C4C4C"/>
              </a:solidFill>
            </a:rPr>
            <a:t>so we may investigate</a:t>
          </a:r>
          <a:r>
            <a:rPr lang="en-US" sz="1400" kern="1200" dirty="0"/>
            <a:t>.</a:t>
          </a:r>
        </a:p>
      </dsp:txBody>
      <dsp:txXfrm>
        <a:off x="1660768" y="3020795"/>
        <a:ext cx="6063734" cy="900681"/>
      </dsp:txXfrm>
    </dsp:sp>
    <dsp:sp modelId="{F0C8077A-BE87-435F-A237-222EBAC795DE}">
      <dsp:nvSpPr>
        <dsp:cNvPr id="0" name=""/>
        <dsp:cNvSpPr/>
      </dsp:nvSpPr>
      <dsp:spPr>
        <a:xfrm>
          <a:off x="1544900" y="3921477"/>
          <a:ext cx="61796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DA599B-3C7C-4357-A784-93E3B3023278}">
      <dsp:nvSpPr>
        <dsp:cNvPr id="0" name=""/>
        <dsp:cNvSpPr/>
      </dsp:nvSpPr>
      <dsp:spPr>
        <a:xfrm>
          <a:off x="0" y="3967479"/>
          <a:ext cx="772450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2CB0B-D162-4C91-8A6D-552C2C0AD16A}">
      <dsp:nvSpPr>
        <dsp:cNvPr id="0" name=""/>
        <dsp:cNvSpPr/>
      </dsp:nvSpPr>
      <dsp:spPr>
        <a:xfrm>
          <a:off x="0" y="3967479"/>
          <a:ext cx="1544900" cy="99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rgbClr val="4C4C4C"/>
              </a:solidFill>
            </a:rPr>
            <a:t>I input my invoice number in the Supplier Collaboration Portal (SCP) but can’t find it on the </a:t>
          </a:r>
          <a:r>
            <a:rPr lang="en-US" sz="1200" kern="1200" dirty="0" err="1">
              <a:solidFill>
                <a:srgbClr val="4C4C4C"/>
              </a:solidFill>
            </a:rPr>
            <a:t>iSupplier</a:t>
          </a:r>
          <a:r>
            <a:rPr lang="en-US" sz="1200" kern="1200" dirty="0">
              <a:solidFill>
                <a:srgbClr val="4C4C4C"/>
              </a:solidFill>
            </a:rPr>
            <a:t> Portal. </a:t>
          </a:r>
        </a:p>
      </dsp:txBody>
      <dsp:txXfrm>
        <a:off x="0" y="3967479"/>
        <a:ext cx="1544900" cy="991718"/>
      </dsp:txXfrm>
    </dsp:sp>
    <dsp:sp modelId="{1D405275-3933-47CB-938C-72AF6E60C662}">
      <dsp:nvSpPr>
        <dsp:cNvPr id="0" name=""/>
        <dsp:cNvSpPr/>
      </dsp:nvSpPr>
      <dsp:spPr>
        <a:xfrm>
          <a:off x="1660768" y="4012514"/>
          <a:ext cx="6063734" cy="900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4C4C4C"/>
              </a:solidFill>
            </a:rPr>
            <a:t>Invoice numbers input from SCP by our direct material suppliers should be searched between two percentage signs, ex. “%123456A%” as this number is often contained within an ERS invoice number.</a:t>
          </a:r>
        </a:p>
      </dsp:txBody>
      <dsp:txXfrm>
        <a:off x="1660768" y="4012514"/>
        <a:ext cx="6063734" cy="900681"/>
      </dsp:txXfrm>
    </dsp:sp>
    <dsp:sp modelId="{96C14E73-5E57-495D-A2A5-E0ACC3F184D6}">
      <dsp:nvSpPr>
        <dsp:cNvPr id="0" name=""/>
        <dsp:cNvSpPr/>
      </dsp:nvSpPr>
      <dsp:spPr>
        <a:xfrm>
          <a:off x="1544900" y="4913195"/>
          <a:ext cx="61796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213"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8916988"/>
            <a:ext cx="1600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14" name="Text Box 22"/>
          <p:cNvSpPr txBox="1">
            <a:spLocks noChangeArrowheads="1"/>
          </p:cNvSpPr>
          <p:nvPr/>
        </p:nvSpPr>
        <p:spPr bwMode="auto">
          <a:xfrm>
            <a:off x="2922588" y="8988425"/>
            <a:ext cx="402113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ts val="1100"/>
              </a:lnSpc>
            </a:pPr>
            <a:fld id="{248A7D45-D04D-4B80-90EF-34F48D18C37A}" type="slidenum">
              <a:rPr lang="en-US" sz="900">
                <a:solidFill>
                  <a:srgbClr val="1E4191"/>
                </a:solidFill>
              </a:rPr>
              <a:pPr algn="r">
                <a:lnSpc>
                  <a:spcPts val="1100"/>
                </a:lnSpc>
              </a:pPr>
              <a:t>‹#›</a:t>
            </a:fld>
            <a:r>
              <a:rPr lang="en-US" sz="900">
                <a:solidFill>
                  <a:srgbClr val="1E4191"/>
                </a:solidFill>
              </a:rPr>
              <a:t> /</a:t>
            </a:r>
          </a:p>
          <a:p>
            <a:pPr algn="r">
              <a:lnSpc>
                <a:spcPts val="1100"/>
              </a:lnSpc>
            </a:pPr>
            <a:r>
              <a:rPr lang="en-US" sz="900">
                <a:solidFill>
                  <a:srgbClr val="1E4191"/>
                </a:solidFill>
              </a:rPr>
              <a:t>GE  / </a:t>
            </a:r>
          </a:p>
          <a:p>
            <a:pPr algn="r"/>
            <a:endParaRPr lang="en-US" sz="900">
              <a:solidFill>
                <a:srgbClr val="1E4191"/>
              </a:solidFill>
            </a:endParaRPr>
          </a:p>
        </p:txBody>
      </p:sp>
    </p:spTree>
    <p:extLst>
      <p:ext uri="{BB962C8B-B14F-4D97-AF65-F5344CB8AC3E}">
        <p14:creationId xmlns:p14="http://schemas.microsoft.com/office/powerpoint/2010/main" val="976875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86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8916988"/>
            <a:ext cx="1600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4"/>
          <p:cNvSpPr>
            <a:spLocks noGrp="1" noRot="1" noChangeAspect="1" noChangeArrowheads="1" noTextEdit="1"/>
          </p:cNvSpPr>
          <p:nvPr>
            <p:ph type="sldImg" idx="2"/>
          </p:nvPr>
        </p:nvSpPr>
        <p:spPr bwMode="auto">
          <a:xfrm>
            <a:off x="914400" y="228600"/>
            <a:ext cx="5730875" cy="4298950"/>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3" name="Rectangle 5"/>
          <p:cNvSpPr>
            <a:spLocks noGrp="1" noChangeArrowheads="1"/>
          </p:cNvSpPr>
          <p:nvPr>
            <p:ph type="body" sz="quarter" idx="3"/>
          </p:nvPr>
        </p:nvSpPr>
        <p:spPr bwMode="auto">
          <a:xfrm>
            <a:off x="914400" y="4648200"/>
            <a:ext cx="57308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4" tIns="48322" rIns="96644" bIns="483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2" name="Text Box 14"/>
          <p:cNvSpPr txBox="1">
            <a:spLocks noChangeArrowheads="1"/>
          </p:cNvSpPr>
          <p:nvPr/>
        </p:nvSpPr>
        <p:spPr bwMode="auto">
          <a:xfrm>
            <a:off x="2922588" y="8988425"/>
            <a:ext cx="402113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ts val="1100"/>
              </a:lnSpc>
            </a:pPr>
            <a:fld id="{AB69BBA2-4AEB-4B61-8393-54D11319A087}" type="slidenum">
              <a:rPr lang="en-US" sz="900">
                <a:solidFill>
                  <a:srgbClr val="1E4191"/>
                </a:solidFill>
              </a:rPr>
              <a:pPr algn="r">
                <a:lnSpc>
                  <a:spcPts val="1100"/>
                </a:lnSpc>
              </a:pPr>
              <a:t>‹#›</a:t>
            </a:fld>
            <a:r>
              <a:rPr lang="en-US" sz="900">
                <a:solidFill>
                  <a:srgbClr val="1E4191"/>
                </a:solidFill>
              </a:rPr>
              <a:t> /</a:t>
            </a:r>
          </a:p>
          <a:p>
            <a:pPr algn="r">
              <a:lnSpc>
                <a:spcPts val="1100"/>
              </a:lnSpc>
            </a:pPr>
            <a:r>
              <a:rPr lang="en-US" sz="900">
                <a:solidFill>
                  <a:srgbClr val="1E4191"/>
                </a:solidFill>
              </a:rPr>
              <a:t>GE  / </a:t>
            </a:r>
          </a:p>
          <a:p>
            <a:pPr algn="r"/>
            <a:endParaRPr lang="en-US" sz="900">
              <a:solidFill>
                <a:srgbClr val="1E4191"/>
              </a:solidFill>
            </a:endParaRPr>
          </a:p>
        </p:txBody>
      </p:sp>
    </p:spTree>
    <p:extLst>
      <p:ext uri="{BB962C8B-B14F-4D97-AF65-F5344CB8AC3E}">
        <p14:creationId xmlns:p14="http://schemas.microsoft.com/office/powerpoint/2010/main" val="3291704036"/>
      </p:ext>
    </p:extLst>
  </p:cSld>
  <p:clrMap bg1="lt1" tx1="dk1" bg2="lt2" tx2="dk2" accent1="accent1" accent2="accent2" accent3="accent3" accent4="accent4" accent5="accent5" accent6="accent6" hlink="hlink" folHlink="folHlink"/>
  <p:notesStyle>
    <a:lvl1pPr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1pPr>
    <a:lvl2pPr marL="4572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2pPr>
    <a:lvl3pPr marL="9144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3pPr>
    <a:lvl4pPr marL="13716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4pPr>
    <a:lvl5pPr marL="18288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0615" name="Rectangle 7"/>
          <p:cNvSpPr>
            <a:spLocks noGrp="1" noChangeArrowheads="1"/>
          </p:cNvSpPr>
          <p:nvPr>
            <p:ph type="ctrTitle" sz="quarter"/>
          </p:nvPr>
        </p:nvSpPr>
        <p:spPr>
          <a:xfrm>
            <a:off x="344488" y="263525"/>
            <a:ext cx="8401050" cy="1395413"/>
          </a:xfrm>
        </p:spPr>
        <p:txBody>
          <a:bodyPr/>
          <a:lstStyle>
            <a:lvl1pPr>
              <a:spcBef>
                <a:spcPct val="25000"/>
              </a:spcBef>
              <a:defRPr sz="5000"/>
            </a:lvl1pPr>
          </a:lstStyle>
          <a:p>
            <a:pPr lvl="0"/>
            <a:r>
              <a:rPr lang="en-US" noProof="0"/>
              <a:t>Click to edit Master title style</a:t>
            </a:r>
          </a:p>
        </p:txBody>
      </p:sp>
      <p:sp>
        <p:nvSpPr>
          <p:cNvPr id="580616" name="Rectangle 8"/>
          <p:cNvSpPr>
            <a:spLocks noGrp="1" noChangeArrowheads="1"/>
          </p:cNvSpPr>
          <p:nvPr>
            <p:ph type="subTitle" sz="quarter" idx="1"/>
          </p:nvPr>
        </p:nvSpPr>
        <p:spPr>
          <a:xfrm>
            <a:off x="344488" y="1677988"/>
            <a:ext cx="8396287" cy="1752600"/>
          </a:xfrm>
        </p:spPr>
        <p:txBody>
          <a:bodyPr/>
          <a:lstStyle>
            <a:lvl1pPr>
              <a:spcBef>
                <a:spcPct val="0"/>
              </a:spcBef>
              <a:defRPr sz="5000">
                <a:solidFill>
                  <a:schemeClr val="accent2"/>
                </a:solidFill>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27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938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Cya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079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Viole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416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Light Green">
    <p:bg>
      <p:bgPr>
        <a:solidFill>
          <a:schemeClr val="accent5"/>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spTree>
    <p:extLst>
      <p:ext uri="{BB962C8B-B14F-4D97-AF65-F5344CB8AC3E}">
        <p14:creationId xmlns:p14="http://schemas.microsoft.com/office/powerpoint/2010/main" val="340118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5" descr="D:\Documents and Settings\200015691\Desktop\Ivan Files\Downloads\IAW Tagline\IAW Tagline PPT use\One Line-Horizontal\GE_lockup_PMS7455_IaW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2733675"/>
            <a:ext cx="3687763" cy="135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0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8219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a:xfrm>
            <a:off x="342900" y="1115736"/>
            <a:ext cx="8459788" cy="4848503"/>
          </a:xfrm>
        </p:spPr>
        <p:txBody>
          <a:bodyPr/>
          <a:lstStyle>
            <a:lvl1pPr>
              <a:spcBef>
                <a:spcPts val="0"/>
              </a:spcBef>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a:t>GE Title or job number </a:t>
            </a:r>
          </a:p>
          <a:p>
            <a:pPr algn="r">
              <a:lnSpc>
                <a:spcPct val="90000"/>
              </a:lnSpc>
            </a:pPr>
            <a:fld id="{F50CD2AD-FBB4-4F75-A08B-B1DD55C25E63}" type="datetime1">
              <a:rPr lang="en-US" sz="900"/>
              <a:pPr algn="r">
                <a:lnSpc>
                  <a:spcPct val="90000"/>
                </a:lnSpc>
              </a:pPr>
              <a:t>8/6/2020</a:t>
            </a:fld>
            <a:endParaRPr lang="en-US" dirty="0"/>
          </a:p>
        </p:txBody>
      </p:sp>
    </p:spTree>
    <p:extLst>
      <p:ext uri="{BB962C8B-B14F-4D97-AF65-F5344CB8AC3E}">
        <p14:creationId xmlns:p14="http://schemas.microsoft.com/office/powerpoint/2010/main" val="205259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42900" y="1727200"/>
            <a:ext cx="4152900"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727200"/>
            <a:ext cx="4154488"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a:t>GE Title or job number </a:t>
            </a:r>
          </a:p>
          <a:p>
            <a:pPr algn="r">
              <a:lnSpc>
                <a:spcPct val="90000"/>
              </a:lnSpc>
            </a:pPr>
            <a:fld id="{F50CD2AD-FBB4-4F75-A08B-B1DD55C25E63}" type="datetime1">
              <a:rPr lang="en-US" sz="900"/>
              <a:pPr algn="r">
                <a:lnSpc>
                  <a:spcPct val="90000"/>
                </a:lnSpc>
              </a:pPr>
              <a:t>8/6/2020</a:t>
            </a:fld>
            <a:endParaRPr lang="en-US" dirty="0"/>
          </a:p>
        </p:txBody>
      </p:sp>
    </p:spTree>
    <p:extLst>
      <p:ext uri="{BB962C8B-B14F-4D97-AF65-F5344CB8AC3E}">
        <p14:creationId xmlns:p14="http://schemas.microsoft.com/office/powerpoint/2010/main" val="314059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4290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0"/>
          </p:nvPr>
        </p:nvSpPr>
        <p:spPr>
          <a:xfrm>
            <a:off x="320687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half" idx="11"/>
          </p:nvPr>
        </p:nvSpPr>
        <p:spPr>
          <a:xfrm>
            <a:off x="6063201"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a:t>GE Title or job number </a:t>
            </a:r>
          </a:p>
          <a:p>
            <a:pPr algn="r">
              <a:lnSpc>
                <a:spcPct val="90000"/>
              </a:lnSpc>
            </a:pPr>
            <a:fld id="{F50CD2AD-FBB4-4F75-A08B-B1DD55C25E63}" type="datetime1">
              <a:rPr lang="en-US" sz="900"/>
              <a:pPr algn="r">
                <a:lnSpc>
                  <a:spcPct val="90000"/>
                </a:lnSpc>
              </a:pPr>
              <a:t>8/6/2020</a:t>
            </a:fld>
            <a:endParaRPr lang="en-US" dirty="0"/>
          </a:p>
        </p:txBody>
      </p:sp>
    </p:spTree>
    <p:extLst>
      <p:ext uri="{BB962C8B-B14F-4D97-AF65-F5344CB8AC3E}">
        <p14:creationId xmlns:p14="http://schemas.microsoft.com/office/powerpoint/2010/main" val="69506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142" y="1736449"/>
            <a:ext cx="4152405"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8142" y="2189527"/>
            <a:ext cx="4152405"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53414" y="1736449"/>
            <a:ext cx="4154036"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3414" y="2189527"/>
            <a:ext cx="4154036"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2900" y="280988"/>
            <a:ext cx="8459788" cy="998537"/>
          </a:xfrm>
        </p:spPr>
        <p:txBody>
          <a:bodyPr/>
          <a:lstStyle/>
          <a:p>
            <a:r>
              <a:rPr lang="en-US"/>
              <a:t>Click to edit Master title style</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a:t>GE Title or job number </a:t>
            </a:r>
          </a:p>
          <a:p>
            <a:pPr algn="r">
              <a:lnSpc>
                <a:spcPct val="90000"/>
              </a:lnSpc>
            </a:pPr>
            <a:fld id="{F50CD2AD-FBB4-4F75-A08B-B1DD55C25E63}" type="datetime1">
              <a:rPr lang="en-US" sz="900"/>
              <a:pPr algn="r">
                <a:lnSpc>
                  <a:spcPct val="90000"/>
                </a:lnSpc>
              </a:pPr>
              <a:t>8/6/2020</a:t>
            </a:fld>
            <a:endParaRPr lang="en-US" dirty="0"/>
          </a:p>
        </p:txBody>
      </p:sp>
    </p:spTree>
    <p:extLst>
      <p:ext uri="{BB962C8B-B14F-4D97-AF65-F5344CB8AC3E}">
        <p14:creationId xmlns:p14="http://schemas.microsoft.com/office/powerpoint/2010/main" val="324208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535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41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77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bwMode="auto">
          <a:xfrm>
            <a:off x="342900" y="280988"/>
            <a:ext cx="8459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579587" name="Rectangle 3"/>
          <p:cNvSpPr>
            <a:spLocks noGrp="1" noChangeArrowheads="1"/>
          </p:cNvSpPr>
          <p:nvPr>
            <p:ph type="body" idx="1"/>
          </p:nvPr>
        </p:nvSpPr>
        <p:spPr bwMode="auto">
          <a:xfrm>
            <a:off x="342900" y="1727200"/>
            <a:ext cx="845978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80" r:id="rId15"/>
  </p:sldLayoutIdLst>
  <p:hf sldNum="0" hdr="0" dt="0"/>
  <p:txStyles>
    <p:titleStyle>
      <a:lvl1pPr algn="l" rtl="0" eaLnBrk="1" fontAlgn="base" hangingPunct="1">
        <a:lnSpc>
          <a:spcPct val="90000"/>
        </a:lnSpc>
        <a:spcBef>
          <a:spcPct val="0"/>
        </a:spcBef>
        <a:spcAft>
          <a:spcPct val="0"/>
        </a:spcAft>
        <a:defRPr sz="4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eBusiness.helpdesk@Wabtec.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hyperlink" Target="http://www.gesupplier.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40" name="Rectangle 4"/>
          <p:cNvSpPr>
            <a:spLocks noGrp="1" noChangeArrowheads="1"/>
          </p:cNvSpPr>
          <p:nvPr>
            <p:ph type="ctrTitle" sz="quarter"/>
          </p:nvPr>
        </p:nvSpPr>
        <p:spPr>
          <a:xfrm>
            <a:off x="314671" y="2281168"/>
            <a:ext cx="8401050" cy="1395413"/>
          </a:xfrm>
        </p:spPr>
        <p:txBody>
          <a:bodyPr/>
          <a:lstStyle/>
          <a:p>
            <a:pPr algn="ctr"/>
            <a:r>
              <a:rPr lang="en-US" dirty="0">
                <a:solidFill>
                  <a:srgbClr val="4C4C4C"/>
                </a:solidFill>
              </a:rPr>
              <a:t>GE Transportation/Wabtec </a:t>
            </a:r>
            <a:br>
              <a:rPr lang="en-US" dirty="0">
                <a:solidFill>
                  <a:srgbClr val="4C4C4C"/>
                </a:solidFill>
              </a:rPr>
            </a:br>
            <a:r>
              <a:rPr lang="en-US" dirty="0" err="1">
                <a:solidFill>
                  <a:srgbClr val="4C4C4C"/>
                </a:solidFill>
              </a:rPr>
              <a:t>iSupplier</a:t>
            </a:r>
            <a:r>
              <a:rPr lang="en-US" dirty="0">
                <a:solidFill>
                  <a:srgbClr val="4C4C4C"/>
                </a:solidFill>
              </a:rPr>
              <a:t> Portal (</a:t>
            </a:r>
            <a:r>
              <a:rPr lang="en-US" dirty="0" err="1">
                <a:solidFill>
                  <a:srgbClr val="4C4C4C"/>
                </a:solidFill>
              </a:rPr>
              <a:t>iSP</a:t>
            </a:r>
            <a:r>
              <a:rPr lang="en-US" dirty="0">
                <a:solidFill>
                  <a:srgbClr val="4C4C4C"/>
                </a:solidFill>
              </a:rPr>
              <a:t>) Training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E56FC-930C-4805-8FF1-871DA00724EC}"/>
              </a:ext>
            </a:extLst>
          </p:cNvPr>
          <p:cNvSpPr txBox="1"/>
          <p:nvPr/>
        </p:nvSpPr>
        <p:spPr>
          <a:xfrm>
            <a:off x="376518" y="1126191"/>
            <a:ext cx="2774221" cy="415498"/>
          </a:xfrm>
          <a:prstGeom prst="rect">
            <a:avLst/>
          </a:prstGeom>
          <a:noFill/>
        </p:spPr>
        <p:txBody>
          <a:bodyPr wrap="none" rtlCol="0">
            <a:spAutoFit/>
          </a:bodyPr>
          <a:lstStyle/>
          <a:p>
            <a:r>
              <a:rPr lang="en-US" sz="2100" b="1" dirty="0" err="1">
                <a:solidFill>
                  <a:srgbClr val="4C4C4C"/>
                </a:solidFill>
              </a:rPr>
              <a:t>iSupplier</a:t>
            </a:r>
            <a:r>
              <a:rPr lang="en-US" sz="2100" b="1" dirty="0">
                <a:solidFill>
                  <a:srgbClr val="4C4C4C"/>
                </a:solidFill>
              </a:rPr>
              <a:t> </a:t>
            </a:r>
            <a:r>
              <a:rPr lang="en-US" sz="2100" b="1" dirty="0" err="1">
                <a:solidFill>
                  <a:srgbClr val="4C4C4C"/>
                </a:solidFill>
              </a:rPr>
              <a:t>AutoInvoicing</a:t>
            </a:r>
            <a:endParaRPr lang="en-US" sz="2100" b="1" dirty="0">
              <a:solidFill>
                <a:srgbClr val="4C4C4C"/>
              </a:solidFill>
            </a:endParaRPr>
          </a:p>
        </p:txBody>
      </p:sp>
      <p:sp>
        <p:nvSpPr>
          <p:cNvPr id="12" name="TextBox 11">
            <a:extLst>
              <a:ext uri="{FF2B5EF4-FFF2-40B4-BE49-F238E27FC236}">
                <a16:creationId xmlns:a16="http://schemas.microsoft.com/office/drawing/2014/main" id="{F76643B0-4080-4DF3-B608-D137C76A2465}"/>
              </a:ext>
            </a:extLst>
          </p:cNvPr>
          <p:cNvSpPr txBox="1"/>
          <p:nvPr/>
        </p:nvSpPr>
        <p:spPr>
          <a:xfrm>
            <a:off x="376518" y="1518606"/>
            <a:ext cx="7977248" cy="400110"/>
          </a:xfrm>
          <a:prstGeom prst="rect">
            <a:avLst/>
          </a:prstGeom>
          <a:noFill/>
        </p:spPr>
        <p:txBody>
          <a:bodyPr wrap="none" rtlCol="0">
            <a:spAutoFit/>
          </a:bodyPr>
          <a:lstStyle/>
          <a:p>
            <a:r>
              <a:rPr lang="en-US" sz="2000" dirty="0">
                <a:solidFill>
                  <a:srgbClr val="4C4C4C"/>
                </a:solidFill>
              </a:rPr>
              <a:t>In </a:t>
            </a:r>
            <a:r>
              <a:rPr lang="en-US" sz="2000" dirty="0" err="1">
                <a:solidFill>
                  <a:srgbClr val="4C4C4C"/>
                </a:solidFill>
              </a:rPr>
              <a:t>iSupplier</a:t>
            </a:r>
            <a:r>
              <a:rPr lang="en-US" sz="2000" dirty="0">
                <a:solidFill>
                  <a:srgbClr val="4C4C4C"/>
                </a:solidFill>
              </a:rPr>
              <a:t> Home – Click on Finance Tab. You will get the following screen. </a:t>
            </a:r>
          </a:p>
        </p:txBody>
      </p:sp>
      <p:pic>
        <p:nvPicPr>
          <p:cNvPr id="5" name="Picture 4">
            <a:extLst>
              <a:ext uri="{FF2B5EF4-FFF2-40B4-BE49-F238E27FC236}">
                <a16:creationId xmlns:a16="http://schemas.microsoft.com/office/drawing/2014/main" id="{D0BF07F0-6DA8-4DD4-9269-6DF5F5EAD87F}"/>
              </a:ext>
            </a:extLst>
          </p:cNvPr>
          <p:cNvPicPr>
            <a:picLocks noChangeAspect="1"/>
          </p:cNvPicPr>
          <p:nvPr/>
        </p:nvPicPr>
        <p:blipFill>
          <a:blip r:embed="rId2"/>
          <a:stretch>
            <a:fillRect/>
          </a:stretch>
        </p:blipFill>
        <p:spPr>
          <a:xfrm>
            <a:off x="423177" y="2090436"/>
            <a:ext cx="6596147" cy="2293570"/>
          </a:xfrm>
          <a:prstGeom prst="rect">
            <a:avLst/>
          </a:prstGeom>
        </p:spPr>
      </p:pic>
      <p:sp>
        <p:nvSpPr>
          <p:cNvPr id="8" name="Rectangle 7">
            <a:extLst>
              <a:ext uri="{FF2B5EF4-FFF2-40B4-BE49-F238E27FC236}">
                <a16:creationId xmlns:a16="http://schemas.microsoft.com/office/drawing/2014/main" id="{A7A5CD8A-032D-4178-BA71-250A5D52A6FF}"/>
              </a:ext>
            </a:extLst>
          </p:cNvPr>
          <p:cNvSpPr/>
          <p:nvPr/>
        </p:nvSpPr>
        <p:spPr>
          <a:xfrm>
            <a:off x="1667312" y="2102481"/>
            <a:ext cx="457365" cy="2067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8559C8CF-3BF5-4D1C-BFF7-632778B447EC}"/>
              </a:ext>
            </a:extLst>
          </p:cNvPr>
          <p:cNvSpPr/>
          <p:nvPr/>
        </p:nvSpPr>
        <p:spPr>
          <a:xfrm>
            <a:off x="5713952" y="2569119"/>
            <a:ext cx="1305372" cy="2067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25ED3A3E-C68C-447E-9EEE-49CEB04B9C78}"/>
              </a:ext>
            </a:extLst>
          </p:cNvPr>
          <p:cNvSpPr txBox="1"/>
          <p:nvPr/>
        </p:nvSpPr>
        <p:spPr>
          <a:xfrm>
            <a:off x="376518" y="4631508"/>
            <a:ext cx="8444599" cy="707886"/>
          </a:xfrm>
          <a:prstGeom prst="rect">
            <a:avLst/>
          </a:prstGeom>
          <a:noFill/>
        </p:spPr>
        <p:txBody>
          <a:bodyPr wrap="square" rtlCol="0">
            <a:spAutoFit/>
          </a:bodyPr>
          <a:lstStyle/>
          <a:p>
            <a:r>
              <a:rPr lang="en-US" sz="2000" dirty="0">
                <a:solidFill>
                  <a:srgbClr val="4C4C4C"/>
                </a:solidFill>
              </a:rPr>
              <a:t>At the right corner of the screen, you will see “Create Invoice With a PO” – Click the Go button</a:t>
            </a:r>
          </a:p>
        </p:txBody>
      </p:sp>
    </p:spTree>
    <p:extLst>
      <p:ext uri="{BB962C8B-B14F-4D97-AF65-F5344CB8AC3E}">
        <p14:creationId xmlns:p14="http://schemas.microsoft.com/office/powerpoint/2010/main" val="202598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148E8F-DFC3-4E11-966B-7CC488F6B4F4}"/>
              </a:ext>
            </a:extLst>
          </p:cNvPr>
          <p:cNvPicPr>
            <a:picLocks noChangeAspect="1"/>
          </p:cNvPicPr>
          <p:nvPr/>
        </p:nvPicPr>
        <p:blipFill>
          <a:blip r:embed="rId2"/>
          <a:stretch>
            <a:fillRect/>
          </a:stretch>
        </p:blipFill>
        <p:spPr>
          <a:xfrm>
            <a:off x="512618" y="2114320"/>
            <a:ext cx="6047292" cy="3491654"/>
          </a:xfrm>
          <a:prstGeom prst="rect">
            <a:avLst/>
          </a:prstGeom>
        </p:spPr>
      </p:pic>
      <p:sp>
        <p:nvSpPr>
          <p:cNvPr id="4" name="TextBox 3">
            <a:extLst>
              <a:ext uri="{FF2B5EF4-FFF2-40B4-BE49-F238E27FC236}">
                <a16:creationId xmlns:a16="http://schemas.microsoft.com/office/drawing/2014/main" id="{306E56FC-930C-4805-8FF1-871DA00724EC}"/>
              </a:ext>
            </a:extLst>
          </p:cNvPr>
          <p:cNvSpPr txBox="1"/>
          <p:nvPr/>
        </p:nvSpPr>
        <p:spPr>
          <a:xfrm>
            <a:off x="376518" y="411816"/>
            <a:ext cx="5609164" cy="415498"/>
          </a:xfrm>
          <a:prstGeom prst="rect">
            <a:avLst/>
          </a:prstGeom>
          <a:noFill/>
        </p:spPr>
        <p:txBody>
          <a:bodyPr wrap="none" rtlCol="0">
            <a:spAutoFit/>
          </a:bodyPr>
          <a:lstStyle/>
          <a:p>
            <a:r>
              <a:rPr lang="en-US" sz="2100" b="1" dirty="0" err="1">
                <a:solidFill>
                  <a:srgbClr val="4C4C4C"/>
                </a:solidFill>
              </a:rPr>
              <a:t>iSupplier</a:t>
            </a:r>
            <a:r>
              <a:rPr lang="en-US" sz="2100" b="1" dirty="0">
                <a:solidFill>
                  <a:srgbClr val="4C4C4C"/>
                </a:solidFill>
              </a:rPr>
              <a:t> </a:t>
            </a:r>
            <a:r>
              <a:rPr lang="en-US" sz="2100" b="1" dirty="0" err="1">
                <a:solidFill>
                  <a:srgbClr val="4C4C4C"/>
                </a:solidFill>
              </a:rPr>
              <a:t>AutoInvoice</a:t>
            </a:r>
            <a:r>
              <a:rPr lang="en-US" sz="2100" b="1" dirty="0">
                <a:solidFill>
                  <a:srgbClr val="4C4C4C"/>
                </a:solidFill>
              </a:rPr>
              <a:t> – Step 1 – Purchase Orders</a:t>
            </a:r>
          </a:p>
        </p:txBody>
      </p:sp>
      <p:sp>
        <p:nvSpPr>
          <p:cNvPr id="12" name="TextBox 11">
            <a:extLst>
              <a:ext uri="{FF2B5EF4-FFF2-40B4-BE49-F238E27FC236}">
                <a16:creationId xmlns:a16="http://schemas.microsoft.com/office/drawing/2014/main" id="{F76643B0-4080-4DF3-B608-D137C76A2465}"/>
              </a:ext>
            </a:extLst>
          </p:cNvPr>
          <p:cNvSpPr txBox="1"/>
          <p:nvPr/>
        </p:nvSpPr>
        <p:spPr>
          <a:xfrm>
            <a:off x="157443" y="928056"/>
            <a:ext cx="7520573" cy="946413"/>
          </a:xfrm>
          <a:prstGeom prst="rect">
            <a:avLst/>
          </a:prstGeom>
          <a:noFill/>
        </p:spPr>
        <p:txBody>
          <a:bodyPr wrap="square" rtlCol="0">
            <a:spAutoFit/>
          </a:bodyPr>
          <a:lstStyle/>
          <a:p>
            <a:pPr marL="600075" lvl="1" indent="-257175">
              <a:buFont typeface="+mj-lt"/>
              <a:buAutoNum type="arabicPeriod"/>
            </a:pPr>
            <a:r>
              <a:rPr lang="en-US" sz="1050" dirty="0">
                <a:solidFill>
                  <a:srgbClr val="4C4C4C"/>
                </a:solidFill>
              </a:rPr>
              <a:t>In the PO number field, capture the PO for which you will be creating the invoice. Then click the “Go” Button</a:t>
            </a:r>
          </a:p>
          <a:p>
            <a:pPr marL="600075" lvl="1" indent="-257175">
              <a:buFont typeface="+mj-lt"/>
              <a:buAutoNum type="arabicPeriod"/>
            </a:pPr>
            <a:r>
              <a:rPr lang="en-US" sz="1050" dirty="0">
                <a:solidFill>
                  <a:srgbClr val="4C4C4C"/>
                </a:solidFill>
              </a:rPr>
              <a:t>You will get the PO Lines that are available to be invoiced, select the invoice line and Click “Add to Invoice” Button</a:t>
            </a:r>
          </a:p>
          <a:p>
            <a:pPr marL="600075" lvl="1" indent="-257175">
              <a:buFont typeface="+mj-lt"/>
              <a:buAutoNum type="arabicPeriod"/>
            </a:pPr>
            <a:r>
              <a:rPr lang="en-US" sz="1050" dirty="0">
                <a:solidFill>
                  <a:srgbClr val="4C4C4C"/>
                </a:solidFill>
              </a:rPr>
              <a:t>Once you get the Items Added to Invoice screen and verify the needed PO lines are included, click “Next”.</a:t>
            </a:r>
          </a:p>
          <a:p>
            <a:pPr marL="600075" lvl="1" indent="-257175">
              <a:buFont typeface="+mj-lt"/>
              <a:buAutoNum type="arabicPeriod"/>
            </a:pPr>
            <a:endParaRPr lang="en-US" sz="2400" dirty="0"/>
          </a:p>
        </p:txBody>
      </p:sp>
      <p:sp>
        <p:nvSpPr>
          <p:cNvPr id="11" name="Rectangle 10">
            <a:extLst>
              <a:ext uri="{FF2B5EF4-FFF2-40B4-BE49-F238E27FC236}">
                <a16:creationId xmlns:a16="http://schemas.microsoft.com/office/drawing/2014/main" id="{5A2F70A6-32B8-4997-BF6E-B1AB430B8EB0}"/>
              </a:ext>
            </a:extLst>
          </p:cNvPr>
          <p:cNvSpPr/>
          <p:nvPr/>
        </p:nvSpPr>
        <p:spPr>
          <a:xfrm>
            <a:off x="1514051" y="3149141"/>
            <a:ext cx="889713" cy="2067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DECDE4EB-3335-4837-B8E4-8267FD7769E8}"/>
              </a:ext>
            </a:extLst>
          </p:cNvPr>
          <p:cNvSpPr/>
          <p:nvPr/>
        </p:nvSpPr>
        <p:spPr>
          <a:xfrm>
            <a:off x="1541759" y="3734225"/>
            <a:ext cx="322118" cy="2252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7090CA92-C3E3-475D-9925-610674D1F5A7}"/>
              </a:ext>
            </a:extLst>
          </p:cNvPr>
          <p:cNvSpPr/>
          <p:nvPr/>
        </p:nvSpPr>
        <p:spPr>
          <a:xfrm>
            <a:off x="990531" y="3973377"/>
            <a:ext cx="609669" cy="1179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4887AD04-BDD4-40C1-A996-FD576EA4273F}"/>
              </a:ext>
            </a:extLst>
          </p:cNvPr>
          <p:cNvSpPr/>
          <p:nvPr/>
        </p:nvSpPr>
        <p:spPr>
          <a:xfrm>
            <a:off x="512618" y="4172321"/>
            <a:ext cx="304800" cy="4452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E9500589-1B17-4A7A-947C-0F4AF425D9EC}"/>
              </a:ext>
            </a:extLst>
          </p:cNvPr>
          <p:cNvSpPr/>
          <p:nvPr/>
        </p:nvSpPr>
        <p:spPr>
          <a:xfrm>
            <a:off x="6272428" y="2590752"/>
            <a:ext cx="304800" cy="2467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6246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E56FC-930C-4805-8FF1-871DA00724EC}"/>
              </a:ext>
            </a:extLst>
          </p:cNvPr>
          <p:cNvSpPr txBox="1"/>
          <p:nvPr/>
        </p:nvSpPr>
        <p:spPr>
          <a:xfrm>
            <a:off x="317281" y="342080"/>
            <a:ext cx="4545796" cy="415498"/>
          </a:xfrm>
          <a:prstGeom prst="rect">
            <a:avLst/>
          </a:prstGeom>
          <a:noFill/>
        </p:spPr>
        <p:txBody>
          <a:bodyPr wrap="none" rtlCol="0">
            <a:spAutoFit/>
          </a:bodyPr>
          <a:lstStyle/>
          <a:p>
            <a:r>
              <a:rPr lang="en-US" sz="2100" b="1" dirty="0" err="1">
                <a:solidFill>
                  <a:srgbClr val="4C4C4C"/>
                </a:solidFill>
              </a:rPr>
              <a:t>iSupplier</a:t>
            </a:r>
            <a:r>
              <a:rPr lang="en-US" sz="2100" b="1" dirty="0">
                <a:solidFill>
                  <a:srgbClr val="4C4C4C"/>
                </a:solidFill>
              </a:rPr>
              <a:t> </a:t>
            </a:r>
            <a:r>
              <a:rPr lang="en-US" sz="2100" b="1" dirty="0" err="1">
                <a:solidFill>
                  <a:srgbClr val="4C4C4C"/>
                </a:solidFill>
              </a:rPr>
              <a:t>AutoInvoice</a:t>
            </a:r>
            <a:r>
              <a:rPr lang="en-US" sz="2100" b="1" dirty="0">
                <a:solidFill>
                  <a:srgbClr val="4C4C4C"/>
                </a:solidFill>
              </a:rPr>
              <a:t> – Step 2 – Details</a:t>
            </a:r>
          </a:p>
        </p:txBody>
      </p:sp>
      <p:sp>
        <p:nvSpPr>
          <p:cNvPr id="12" name="TextBox 11">
            <a:extLst>
              <a:ext uri="{FF2B5EF4-FFF2-40B4-BE49-F238E27FC236}">
                <a16:creationId xmlns:a16="http://schemas.microsoft.com/office/drawing/2014/main" id="{F76643B0-4080-4DF3-B608-D137C76A2465}"/>
              </a:ext>
            </a:extLst>
          </p:cNvPr>
          <p:cNvSpPr txBox="1"/>
          <p:nvPr/>
        </p:nvSpPr>
        <p:spPr>
          <a:xfrm>
            <a:off x="-156882" y="935442"/>
            <a:ext cx="7520573" cy="1107996"/>
          </a:xfrm>
          <a:prstGeom prst="rect">
            <a:avLst/>
          </a:prstGeom>
          <a:noFill/>
        </p:spPr>
        <p:txBody>
          <a:bodyPr wrap="square" rtlCol="0">
            <a:spAutoFit/>
          </a:bodyPr>
          <a:lstStyle/>
          <a:p>
            <a:pPr marL="600075" lvl="1" indent="-257175">
              <a:buFont typeface="+mj-lt"/>
              <a:buAutoNum type="arabicPeriod"/>
            </a:pPr>
            <a:r>
              <a:rPr lang="en-US" sz="1050" dirty="0">
                <a:solidFill>
                  <a:srgbClr val="4C4C4C"/>
                </a:solidFill>
              </a:rPr>
              <a:t>Go to Invoice Details on the right side of the screen and capture the Invoice Number and Invoice Date fields.</a:t>
            </a:r>
          </a:p>
          <a:p>
            <a:pPr marL="942975" lvl="2" indent="-257175">
              <a:buFont typeface="Arial" panose="020B0604020202020204" pitchFamily="34" charset="0"/>
              <a:buChar char="•"/>
            </a:pPr>
            <a:r>
              <a:rPr lang="en-US" sz="1050" dirty="0">
                <a:solidFill>
                  <a:srgbClr val="4C4C4C"/>
                </a:solidFill>
              </a:rPr>
              <a:t>Invoice terms will start based out of Invoice Creation Date.  </a:t>
            </a:r>
          </a:p>
          <a:p>
            <a:pPr marL="600075" lvl="1" indent="-257175">
              <a:buFont typeface="+mj-lt"/>
              <a:buAutoNum type="arabicPeriod"/>
            </a:pPr>
            <a:r>
              <a:rPr lang="en-US" sz="1050" dirty="0">
                <a:solidFill>
                  <a:srgbClr val="4C4C4C"/>
                </a:solidFill>
              </a:rPr>
              <a:t>Feel free to include Invoice Description, Supplier Invoice Number and Supplier Invoice Date fields if needed. </a:t>
            </a:r>
          </a:p>
          <a:p>
            <a:pPr marL="600075" lvl="1" indent="-257175">
              <a:buFont typeface="+mj-lt"/>
              <a:buAutoNum type="arabicPeriod"/>
            </a:pPr>
            <a:r>
              <a:rPr lang="en-US" sz="1050" dirty="0">
                <a:solidFill>
                  <a:srgbClr val="4C4C4C"/>
                </a:solidFill>
              </a:rPr>
              <a:t>Once you verified the details of the invoice, click “Next”.</a:t>
            </a:r>
          </a:p>
          <a:p>
            <a:pPr marL="600075" lvl="1" indent="-257175">
              <a:buFont typeface="+mj-lt"/>
              <a:buAutoNum type="arabicPeriod"/>
            </a:pPr>
            <a:endParaRPr lang="en-US" sz="2400" dirty="0"/>
          </a:p>
        </p:txBody>
      </p:sp>
      <p:pic>
        <p:nvPicPr>
          <p:cNvPr id="3" name="Picture 2">
            <a:extLst>
              <a:ext uri="{FF2B5EF4-FFF2-40B4-BE49-F238E27FC236}">
                <a16:creationId xmlns:a16="http://schemas.microsoft.com/office/drawing/2014/main" id="{6FFCFB86-D738-4023-BA80-D6792E0D1D31}"/>
              </a:ext>
            </a:extLst>
          </p:cNvPr>
          <p:cNvPicPr>
            <a:picLocks noChangeAspect="1"/>
          </p:cNvPicPr>
          <p:nvPr/>
        </p:nvPicPr>
        <p:blipFill>
          <a:blip r:embed="rId2"/>
          <a:stretch>
            <a:fillRect/>
          </a:stretch>
        </p:blipFill>
        <p:spPr>
          <a:xfrm>
            <a:off x="1704109" y="2254732"/>
            <a:ext cx="5463824" cy="3572836"/>
          </a:xfrm>
          <a:prstGeom prst="rect">
            <a:avLst/>
          </a:prstGeom>
        </p:spPr>
      </p:pic>
      <p:sp>
        <p:nvSpPr>
          <p:cNvPr id="17" name="Rectangle 16">
            <a:extLst>
              <a:ext uri="{FF2B5EF4-FFF2-40B4-BE49-F238E27FC236}">
                <a16:creationId xmlns:a16="http://schemas.microsoft.com/office/drawing/2014/main" id="{F9F9A448-7D25-49FB-AFD2-23550D22F670}"/>
              </a:ext>
            </a:extLst>
          </p:cNvPr>
          <p:cNvSpPr/>
          <p:nvPr/>
        </p:nvSpPr>
        <p:spPr>
          <a:xfrm>
            <a:off x="4863077" y="3050049"/>
            <a:ext cx="1900547" cy="10726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354DE833-C052-416F-AB78-FE87AED14B6A}"/>
              </a:ext>
            </a:extLst>
          </p:cNvPr>
          <p:cNvSpPr/>
          <p:nvPr/>
        </p:nvSpPr>
        <p:spPr>
          <a:xfrm>
            <a:off x="6870584" y="2677321"/>
            <a:ext cx="296760" cy="1709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76782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E56FC-930C-4805-8FF1-871DA00724EC}"/>
              </a:ext>
            </a:extLst>
          </p:cNvPr>
          <p:cNvSpPr txBox="1"/>
          <p:nvPr/>
        </p:nvSpPr>
        <p:spPr>
          <a:xfrm>
            <a:off x="376518" y="131357"/>
            <a:ext cx="5114413" cy="415498"/>
          </a:xfrm>
          <a:prstGeom prst="rect">
            <a:avLst/>
          </a:prstGeom>
          <a:noFill/>
        </p:spPr>
        <p:txBody>
          <a:bodyPr wrap="none" rtlCol="0">
            <a:spAutoFit/>
          </a:bodyPr>
          <a:lstStyle/>
          <a:p>
            <a:r>
              <a:rPr lang="en-US" sz="2100" b="1" dirty="0" err="1">
                <a:solidFill>
                  <a:srgbClr val="4C4C4C"/>
                </a:solidFill>
              </a:rPr>
              <a:t>iSupplier</a:t>
            </a:r>
            <a:r>
              <a:rPr lang="en-US" sz="2100" b="1" dirty="0">
                <a:solidFill>
                  <a:srgbClr val="4C4C4C"/>
                </a:solidFill>
              </a:rPr>
              <a:t> </a:t>
            </a:r>
            <a:r>
              <a:rPr lang="en-US" sz="2100" b="1" dirty="0" err="1">
                <a:solidFill>
                  <a:srgbClr val="4C4C4C"/>
                </a:solidFill>
              </a:rPr>
              <a:t>AutoInvoice</a:t>
            </a:r>
            <a:r>
              <a:rPr lang="en-US" sz="2100" b="1" dirty="0">
                <a:solidFill>
                  <a:srgbClr val="4C4C4C"/>
                </a:solidFill>
              </a:rPr>
              <a:t> – Step 3 – Manage Tax</a:t>
            </a:r>
          </a:p>
        </p:txBody>
      </p:sp>
      <p:sp>
        <p:nvSpPr>
          <p:cNvPr id="12" name="TextBox 11">
            <a:extLst>
              <a:ext uri="{FF2B5EF4-FFF2-40B4-BE49-F238E27FC236}">
                <a16:creationId xmlns:a16="http://schemas.microsoft.com/office/drawing/2014/main" id="{F76643B0-4080-4DF3-B608-D137C76A2465}"/>
              </a:ext>
            </a:extLst>
          </p:cNvPr>
          <p:cNvSpPr txBox="1"/>
          <p:nvPr/>
        </p:nvSpPr>
        <p:spPr>
          <a:xfrm>
            <a:off x="145841" y="935424"/>
            <a:ext cx="7520573" cy="738664"/>
          </a:xfrm>
          <a:prstGeom prst="rect">
            <a:avLst/>
          </a:prstGeom>
          <a:noFill/>
        </p:spPr>
        <p:txBody>
          <a:bodyPr wrap="square" rtlCol="0">
            <a:spAutoFit/>
          </a:bodyPr>
          <a:lstStyle/>
          <a:p>
            <a:pPr marL="600075" lvl="1" indent="-257175">
              <a:buFont typeface="+mj-lt"/>
              <a:buAutoNum type="arabicPeriod"/>
            </a:pPr>
            <a:r>
              <a:rPr lang="en-US" sz="1050" dirty="0">
                <a:solidFill>
                  <a:srgbClr val="4C4C4C"/>
                </a:solidFill>
              </a:rPr>
              <a:t>At Summary Tax Lines capture Tax Rate and Tax Amount fields, once done, click Calculate. </a:t>
            </a:r>
          </a:p>
          <a:p>
            <a:pPr marL="600075" lvl="1" indent="-257175">
              <a:buFont typeface="+mj-lt"/>
              <a:buAutoNum type="arabicPeriod"/>
            </a:pPr>
            <a:r>
              <a:rPr lang="en-US" sz="1050" dirty="0">
                <a:solidFill>
                  <a:srgbClr val="4C4C4C"/>
                </a:solidFill>
              </a:rPr>
              <a:t>Review invoice Summary Totals, you will see that tax lines are not included, so click Recalculate Total button. </a:t>
            </a:r>
          </a:p>
          <a:p>
            <a:pPr marL="942975" lvl="2" indent="-257175">
              <a:buFont typeface="Arial" panose="020B0604020202020204" pitchFamily="34" charset="0"/>
              <a:buChar char="•"/>
            </a:pPr>
            <a:r>
              <a:rPr lang="en-US" sz="1050" dirty="0">
                <a:solidFill>
                  <a:srgbClr val="4C4C4C"/>
                </a:solidFill>
              </a:rPr>
              <a:t>Tax Amount should be added after Recalculate button is clicked.</a:t>
            </a:r>
          </a:p>
          <a:p>
            <a:pPr marL="600075" lvl="1" indent="-257175">
              <a:buFont typeface="+mj-lt"/>
              <a:buAutoNum type="arabicPeriod"/>
            </a:pPr>
            <a:r>
              <a:rPr lang="en-US" sz="1050" dirty="0">
                <a:solidFill>
                  <a:srgbClr val="4C4C4C"/>
                </a:solidFill>
              </a:rPr>
              <a:t>Click “Next” to move to the last Step for Invoicing</a:t>
            </a:r>
          </a:p>
        </p:txBody>
      </p:sp>
      <p:pic>
        <p:nvPicPr>
          <p:cNvPr id="2" name="Picture 1">
            <a:extLst>
              <a:ext uri="{FF2B5EF4-FFF2-40B4-BE49-F238E27FC236}">
                <a16:creationId xmlns:a16="http://schemas.microsoft.com/office/drawing/2014/main" id="{582F712E-49C7-422F-8113-DF7670D23922}"/>
              </a:ext>
            </a:extLst>
          </p:cNvPr>
          <p:cNvPicPr>
            <a:picLocks noChangeAspect="1"/>
          </p:cNvPicPr>
          <p:nvPr/>
        </p:nvPicPr>
        <p:blipFill>
          <a:blip r:embed="rId2"/>
          <a:stretch>
            <a:fillRect/>
          </a:stretch>
        </p:blipFill>
        <p:spPr>
          <a:xfrm>
            <a:off x="1253836" y="2289223"/>
            <a:ext cx="5304584" cy="3628399"/>
          </a:xfrm>
          <a:prstGeom prst="rect">
            <a:avLst/>
          </a:prstGeom>
        </p:spPr>
      </p:pic>
      <p:sp>
        <p:nvSpPr>
          <p:cNvPr id="8" name="Rectangle 7">
            <a:extLst>
              <a:ext uri="{FF2B5EF4-FFF2-40B4-BE49-F238E27FC236}">
                <a16:creationId xmlns:a16="http://schemas.microsoft.com/office/drawing/2014/main" id="{047CB397-C111-483E-ADE5-351D5CAD2DC1}"/>
              </a:ext>
            </a:extLst>
          </p:cNvPr>
          <p:cNvSpPr/>
          <p:nvPr/>
        </p:nvSpPr>
        <p:spPr>
          <a:xfrm>
            <a:off x="6147033" y="2581187"/>
            <a:ext cx="265301" cy="1308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EB30E536-E27C-4839-8B2C-0B3AF2824A8A}"/>
              </a:ext>
            </a:extLst>
          </p:cNvPr>
          <p:cNvSpPr/>
          <p:nvPr/>
        </p:nvSpPr>
        <p:spPr>
          <a:xfrm>
            <a:off x="3773478" y="4103422"/>
            <a:ext cx="913871" cy="2079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FEC3011F-1564-432A-A9A7-C2F717E3B305}"/>
              </a:ext>
            </a:extLst>
          </p:cNvPr>
          <p:cNvSpPr/>
          <p:nvPr/>
        </p:nvSpPr>
        <p:spPr>
          <a:xfrm>
            <a:off x="1296100" y="3915037"/>
            <a:ext cx="340802" cy="1380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28F380A9-1423-40B3-869F-AB75AD809D6B}"/>
              </a:ext>
            </a:extLst>
          </p:cNvPr>
          <p:cNvSpPr/>
          <p:nvPr/>
        </p:nvSpPr>
        <p:spPr>
          <a:xfrm>
            <a:off x="5399364" y="5773960"/>
            <a:ext cx="470832" cy="1436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91026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E56FC-930C-4805-8FF1-871DA00724EC}"/>
              </a:ext>
            </a:extLst>
          </p:cNvPr>
          <p:cNvSpPr txBox="1"/>
          <p:nvPr/>
        </p:nvSpPr>
        <p:spPr>
          <a:xfrm>
            <a:off x="376518" y="145116"/>
            <a:ext cx="5927007" cy="415498"/>
          </a:xfrm>
          <a:prstGeom prst="rect">
            <a:avLst/>
          </a:prstGeom>
          <a:noFill/>
        </p:spPr>
        <p:txBody>
          <a:bodyPr wrap="none" rtlCol="0">
            <a:spAutoFit/>
          </a:bodyPr>
          <a:lstStyle/>
          <a:p>
            <a:r>
              <a:rPr lang="en-US" sz="2100" b="1" dirty="0" err="1">
                <a:solidFill>
                  <a:srgbClr val="4C4C4C"/>
                </a:solidFill>
              </a:rPr>
              <a:t>iSupplier</a:t>
            </a:r>
            <a:r>
              <a:rPr lang="en-US" sz="2100" b="1" dirty="0">
                <a:solidFill>
                  <a:srgbClr val="4C4C4C"/>
                </a:solidFill>
              </a:rPr>
              <a:t> </a:t>
            </a:r>
            <a:r>
              <a:rPr lang="en-US" sz="2100" b="1" dirty="0" err="1">
                <a:solidFill>
                  <a:srgbClr val="4C4C4C"/>
                </a:solidFill>
              </a:rPr>
              <a:t>AutoInvoice</a:t>
            </a:r>
            <a:r>
              <a:rPr lang="en-US" sz="2100" b="1" dirty="0">
                <a:solidFill>
                  <a:srgbClr val="4C4C4C"/>
                </a:solidFill>
              </a:rPr>
              <a:t> – Step 4 – Review and Submit</a:t>
            </a:r>
          </a:p>
        </p:txBody>
      </p:sp>
      <p:sp>
        <p:nvSpPr>
          <p:cNvPr id="12" name="TextBox 11">
            <a:extLst>
              <a:ext uri="{FF2B5EF4-FFF2-40B4-BE49-F238E27FC236}">
                <a16:creationId xmlns:a16="http://schemas.microsoft.com/office/drawing/2014/main" id="{F76643B0-4080-4DF3-B608-D137C76A2465}"/>
              </a:ext>
            </a:extLst>
          </p:cNvPr>
          <p:cNvSpPr txBox="1"/>
          <p:nvPr/>
        </p:nvSpPr>
        <p:spPr>
          <a:xfrm>
            <a:off x="376518" y="867332"/>
            <a:ext cx="7520573" cy="415498"/>
          </a:xfrm>
          <a:prstGeom prst="rect">
            <a:avLst/>
          </a:prstGeom>
          <a:noFill/>
        </p:spPr>
        <p:txBody>
          <a:bodyPr wrap="square" rtlCol="0">
            <a:spAutoFit/>
          </a:bodyPr>
          <a:lstStyle/>
          <a:p>
            <a:pPr marL="600075" lvl="1" indent="-257175">
              <a:buFont typeface="+mj-lt"/>
              <a:buAutoNum type="arabicPeriod"/>
            </a:pPr>
            <a:r>
              <a:rPr lang="en-US" sz="1050" dirty="0">
                <a:solidFill>
                  <a:srgbClr val="4C4C4C"/>
                </a:solidFill>
              </a:rPr>
              <a:t>Review Invoice Line Details, if no changes are needed click “Submit”. </a:t>
            </a:r>
          </a:p>
          <a:p>
            <a:pPr marL="942975" lvl="2" indent="-257175">
              <a:buFont typeface="Arial" panose="020B0604020202020204" pitchFamily="34" charset="0"/>
              <a:buChar char="•"/>
            </a:pPr>
            <a:r>
              <a:rPr lang="en-US" sz="1050" dirty="0">
                <a:solidFill>
                  <a:srgbClr val="4C4C4C"/>
                </a:solidFill>
              </a:rPr>
              <a:t>In case you need to perform a change in any of the previous steps, click “Back” button </a:t>
            </a:r>
          </a:p>
        </p:txBody>
      </p:sp>
      <p:pic>
        <p:nvPicPr>
          <p:cNvPr id="3" name="Picture 2">
            <a:extLst>
              <a:ext uri="{FF2B5EF4-FFF2-40B4-BE49-F238E27FC236}">
                <a16:creationId xmlns:a16="http://schemas.microsoft.com/office/drawing/2014/main" id="{FA6E1747-30B7-4C09-8600-4C663403B1B5}"/>
              </a:ext>
            </a:extLst>
          </p:cNvPr>
          <p:cNvPicPr>
            <a:picLocks noChangeAspect="1"/>
          </p:cNvPicPr>
          <p:nvPr/>
        </p:nvPicPr>
        <p:blipFill>
          <a:blip r:embed="rId2"/>
          <a:stretch>
            <a:fillRect/>
          </a:stretch>
        </p:blipFill>
        <p:spPr>
          <a:xfrm>
            <a:off x="1291122" y="1911021"/>
            <a:ext cx="6045836" cy="3871898"/>
          </a:xfrm>
          <a:prstGeom prst="rect">
            <a:avLst/>
          </a:prstGeom>
        </p:spPr>
      </p:pic>
      <p:sp>
        <p:nvSpPr>
          <p:cNvPr id="13" name="Rectangle 12">
            <a:extLst>
              <a:ext uri="{FF2B5EF4-FFF2-40B4-BE49-F238E27FC236}">
                <a16:creationId xmlns:a16="http://schemas.microsoft.com/office/drawing/2014/main" id="{440107C5-94FB-49E3-A8C7-BBA4C53E3884}"/>
              </a:ext>
            </a:extLst>
          </p:cNvPr>
          <p:cNvSpPr/>
          <p:nvPr/>
        </p:nvSpPr>
        <p:spPr>
          <a:xfrm>
            <a:off x="7071657" y="2121890"/>
            <a:ext cx="265301" cy="1308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3741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E56FC-930C-4805-8FF1-871DA00724EC}"/>
              </a:ext>
            </a:extLst>
          </p:cNvPr>
          <p:cNvSpPr txBox="1"/>
          <p:nvPr/>
        </p:nvSpPr>
        <p:spPr>
          <a:xfrm>
            <a:off x="376518" y="308741"/>
            <a:ext cx="4302716" cy="415498"/>
          </a:xfrm>
          <a:prstGeom prst="rect">
            <a:avLst/>
          </a:prstGeom>
          <a:noFill/>
        </p:spPr>
        <p:txBody>
          <a:bodyPr wrap="none" rtlCol="0">
            <a:spAutoFit/>
          </a:bodyPr>
          <a:lstStyle/>
          <a:p>
            <a:r>
              <a:rPr lang="en-US" sz="2100" b="1" dirty="0" err="1">
                <a:solidFill>
                  <a:srgbClr val="4C4C4C"/>
                </a:solidFill>
              </a:rPr>
              <a:t>iSupplier</a:t>
            </a:r>
            <a:r>
              <a:rPr lang="en-US" sz="2100" b="1" dirty="0">
                <a:solidFill>
                  <a:srgbClr val="4C4C4C"/>
                </a:solidFill>
              </a:rPr>
              <a:t> </a:t>
            </a:r>
            <a:r>
              <a:rPr lang="en-US" sz="2100" b="1" dirty="0" err="1">
                <a:solidFill>
                  <a:srgbClr val="4C4C4C"/>
                </a:solidFill>
              </a:rPr>
              <a:t>AutoInvoice</a:t>
            </a:r>
            <a:r>
              <a:rPr lang="en-US" sz="2100" b="1" dirty="0">
                <a:solidFill>
                  <a:srgbClr val="4C4C4C"/>
                </a:solidFill>
              </a:rPr>
              <a:t> – Confirmation</a:t>
            </a:r>
          </a:p>
        </p:txBody>
      </p:sp>
      <p:sp>
        <p:nvSpPr>
          <p:cNvPr id="12" name="TextBox 11">
            <a:extLst>
              <a:ext uri="{FF2B5EF4-FFF2-40B4-BE49-F238E27FC236}">
                <a16:creationId xmlns:a16="http://schemas.microsoft.com/office/drawing/2014/main" id="{F76643B0-4080-4DF3-B608-D137C76A2465}"/>
              </a:ext>
            </a:extLst>
          </p:cNvPr>
          <p:cNvSpPr txBox="1"/>
          <p:nvPr/>
        </p:nvSpPr>
        <p:spPr>
          <a:xfrm>
            <a:off x="376518" y="1518606"/>
            <a:ext cx="7520573" cy="253916"/>
          </a:xfrm>
          <a:prstGeom prst="rect">
            <a:avLst/>
          </a:prstGeom>
          <a:noFill/>
        </p:spPr>
        <p:txBody>
          <a:bodyPr wrap="square" rtlCol="0">
            <a:spAutoFit/>
          </a:bodyPr>
          <a:lstStyle/>
          <a:p>
            <a:pPr marL="600075" lvl="1" indent="-257175">
              <a:buFont typeface="+mj-lt"/>
              <a:buAutoNum type="arabicPeriod"/>
            </a:pPr>
            <a:r>
              <a:rPr lang="en-US" sz="1050" dirty="0">
                <a:solidFill>
                  <a:srgbClr val="4C4C4C"/>
                </a:solidFill>
              </a:rPr>
              <a:t>You will get a confirmation message that your invoice has been created successfully. </a:t>
            </a:r>
          </a:p>
        </p:txBody>
      </p:sp>
      <p:pic>
        <p:nvPicPr>
          <p:cNvPr id="2" name="Picture 1">
            <a:extLst>
              <a:ext uri="{FF2B5EF4-FFF2-40B4-BE49-F238E27FC236}">
                <a16:creationId xmlns:a16="http://schemas.microsoft.com/office/drawing/2014/main" id="{B4F36206-9141-4560-93BD-109A8FE89C81}"/>
              </a:ext>
            </a:extLst>
          </p:cNvPr>
          <p:cNvPicPr>
            <a:picLocks noChangeAspect="1"/>
          </p:cNvPicPr>
          <p:nvPr/>
        </p:nvPicPr>
        <p:blipFill>
          <a:blip r:embed="rId2"/>
          <a:stretch>
            <a:fillRect/>
          </a:stretch>
        </p:blipFill>
        <p:spPr>
          <a:xfrm>
            <a:off x="1246910" y="1749439"/>
            <a:ext cx="6350466" cy="946624"/>
          </a:xfrm>
          <a:prstGeom prst="rect">
            <a:avLst/>
          </a:prstGeom>
        </p:spPr>
      </p:pic>
      <p:sp>
        <p:nvSpPr>
          <p:cNvPr id="7" name="TextBox 6">
            <a:extLst>
              <a:ext uri="{FF2B5EF4-FFF2-40B4-BE49-F238E27FC236}">
                <a16:creationId xmlns:a16="http://schemas.microsoft.com/office/drawing/2014/main" id="{D34B03D1-42CD-4ABD-A02B-63756CC39FB1}"/>
              </a:ext>
            </a:extLst>
          </p:cNvPr>
          <p:cNvSpPr txBox="1"/>
          <p:nvPr/>
        </p:nvSpPr>
        <p:spPr>
          <a:xfrm>
            <a:off x="376518" y="2945759"/>
            <a:ext cx="7520573" cy="900246"/>
          </a:xfrm>
          <a:prstGeom prst="rect">
            <a:avLst/>
          </a:prstGeom>
          <a:noFill/>
        </p:spPr>
        <p:txBody>
          <a:bodyPr wrap="square" rtlCol="0">
            <a:spAutoFit/>
          </a:bodyPr>
          <a:lstStyle/>
          <a:p>
            <a:pPr lvl="1"/>
            <a:r>
              <a:rPr lang="en-US" sz="1050" dirty="0">
                <a:solidFill>
                  <a:srgbClr val="4C4C4C"/>
                </a:solidFill>
              </a:rPr>
              <a:t>To see your invoice details, you can always go to Finance tab </a:t>
            </a:r>
            <a:r>
              <a:rPr lang="en-US" sz="1050" dirty="0">
                <a:solidFill>
                  <a:srgbClr val="4C4C4C"/>
                </a:solidFill>
                <a:sym typeface="Wingdings" panose="05000000000000000000" pitchFamily="2" charset="2"/>
              </a:rPr>
              <a:t> View Invoices and query using Invoice Number. </a:t>
            </a:r>
          </a:p>
          <a:p>
            <a:pPr lvl="1"/>
            <a:r>
              <a:rPr lang="en-US" sz="1050" dirty="0">
                <a:solidFill>
                  <a:srgbClr val="4C4C4C"/>
                </a:solidFill>
                <a:sym typeface="Wingdings" panose="05000000000000000000" pitchFamily="2" charset="2"/>
              </a:rPr>
              <a:t>	This form will give you visibility about your invoice related to your:</a:t>
            </a:r>
          </a:p>
          <a:p>
            <a:pPr marL="1285875" lvl="3" indent="-257175">
              <a:buFont typeface="+mj-lt"/>
              <a:buAutoNum type="arabicPeriod"/>
            </a:pPr>
            <a:r>
              <a:rPr lang="en-US" sz="1050" dirty="0">
                <a:solidFill>
                  <a:srgbClr val="4C4C4C"/>
                </a:solidFill>
                <a:sym typeface="Wingdings" panose="05000000000000000000" pitchFamily="2" charset="2"/>
              </a:rPr>
              <a:t>Invoice Status</a:t>
            </a:r>
          </a:p>
          <a:p>
            <a:pPr marL="1285875" lvl="3" indent="-257175">
              <a:buFont typeface="+mj-lt"/>
              <a:buAutoNum type="arabicPeriod"/>
            </a:pPr>
            <a:r>
              <a:rPr lang="en-US" sz="1050" dirty="0">
                <a:solidFill>
                  <a:srgbClr val="4C4C4C"/>
                </a:solidFill>
                <a:sym typeface="Wingdings" panose="05000000000000000000" pitchFamily="2" charset="2"/>
              </a:rPr>
              <a:t>Invoice Holds</a:t>
            </a:r>
          </a:p>
          <a:p>
            <a:pPr marL="1285875" lvl="3" indent="-257175">
              <a:buFont typeface="+mj-lt"/>
              <a:buAutoNum type="arabicPeriod"/>
            </a:pPr>
            <a:r>
              <a:rPr lang="en-US" sz="1050" dirty="0">
                <a:solidFill>
                  <a:srgbClr val="4C4C4C"/>
                </a:solidFill>
                <a:sym typeface="Wingdings" panose="05000000000000000000" pitchFamily="2" charset="2"/>
              </a:rPr>
              <a:t>Invoice Payment Status</a:t>
            </a:r>
            <a:r>
              <a:rPr lang="en-US" sz="1050" dirty="0">
                <a:solidFill>
                  <a:srgbClr val="4C4C4C"/>
                </a:solidFill>
              </a:rPr>
              <a:t>  </a:t>
            </a:r>
          </a:p>
        </p:txBody>
      </p:sp>
      <p:pic>
        <p:nvPicPr>
          <p:cNvPr id="5" name="Picture 4">
            <a:extLst>
              <a:ext uri="{FF2B5EF4-FFF2-40B4-BE49-F238E27FC236}">
                <a16:creationId xmlns:a16="http://schemas.microsoft.com/office/drawing/2014/main" id="{66995F6A-1E96-4C70-B4A1-AFA84B0E7EDC}"/>
              </a:ext>
            </a:extLst>
          </p:cNvPr>
          <p:cNvPicPr>
            <a:picLocks noChangeAspect="1"/>
          </p:cNvPicPr>
          <p:nvPr/>
        </p:nvPicPr>
        <p:blipFill>
          <a:blip r:embed="rId3"/>
          <a:stretch>
            <a:fillRect/>
          </a:stretch>
        </p:blipFill>
        <p:spPr>
          <a:xfrm>
            <a:off x="800196" y="3892383"/>
            <a:ext cx="6797180" cy="1718591"/>
          </a:xfrm>
          <a:prstGeom prst="rect">
            <a:avLst/>
          </a:prstGeom>
        </p:spPr>
      </p:pic>
    </p:spTree>
    <p:extLst>
      <p:ext uri="{BB962C8B-B14F-4D97-AF65-F5344CB8AC3E}">
        <p14:creationId xmlns:p14="http://schemas.microsoft.com/office/powerpoint/2010/main" val="147202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C4C4C"/>
                </a:solidFill>
              </a:rPr>
              <a:t>FAQ – Invoice/Payment</a:t>
            </a:r>
          </a:p>
        </p:txBody>
      </p:sp>
      <p:graphicFrame>
        <p:nvGraphicFramePr>
          <p:cNvPr id="3" name="Diagram 2"/>
          <p:cNvGraphicFramePr/>
          <p:nvPr>
            <p:extLst>
              <p:ext uri="{D42A27DB-BD31-4B8C-83A1-F6EECF244321}">
                <p14:modId xmlns:p14="http://schemas.microsoft.com/office/powerpoint/2010/main" val="939545174"/>
              </p:ext>
            </p:extLst>
          </p:nvPr>
        </p:nvGraphicFramePr>
        <p:xfrm>
          <a:off x="722810" y="1088571"/>
          <a:ext cx="7724503" cy="4959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440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5734" name="Rectangle 6"/>
          <p:cNvSpPr>
            <a:spLocks noGrp="1" noChangeArrowheads="1"/>
          </p:cNvSpPr>
          <p:nvPr>
            <p:ph type="title"/>
          </p:nvPr>
        </p:nvSpPr>
        <p:spPr>
          <a:prstGeom prst="rect">
            <a:avLst/>
          </a:prstGeom>
        </p:spPr>
        <p:txBody>
          <a:bodyPr/>
          <a:lstStyle/>
          <a:p>
            <a:r>
              <a:rPr lang="en-US" dirty="0">
                <a:solidFill>
                  <a:srgbClr val="4C4C4C"/>
                </a:solidFill>
              </a:rPr>
              <a:t>Overview</a:t>
            </a:r>
          </a:p>
        </p:txBody>
      </p:sp>
      <p:sp>
        <p:nvSpPr>
          <p:cNvPr id="585735" name="Rectangle 7"/>
          <p:cNvSpPr>
            <a:spLocks noGrp="1" noChangeArrowheads="1"/>
          </p:cNvSpPr>
          <p:nvPr>
            <p:ph idx="1"/>
          </p:nvPr>
        </p:nvSpPr>
        <p:spPr>
          <a:xfrm>
            <a:off x="303144" y="1372704"/>
            <a:ext cx="8459788" cy="2538896"/>
          </a:xfrm>
          <a:prstGeom prst="rect">
            <a:avLst/>
          </a:prstGeom>
        </p:spPr>
        <p:txBody>
          <a:bodyPr/>
          <a:lstStyle/>
          <a:p>
            <a:pPr algn="ctr"/>
            <a:r>
              <a:rPr lang="en-US" sz="3600" dirty="0">
                <a:solidFill>
                  <a:srgbClr val="4C4C4C"/>
                </a:solidFill>
              </a:rPr>
              <a:t>GE Transportation/Wabtec provides our suppliers an excellent resource to easily submit invoices and check invoice and payment status through the GETS </a:t>
            </a:r>
            <a:r>
              <a:rPr lang="en-US" sz="3600" dirty="0" err="1">
                <a:solidFill>
                  <a:srgbClr val="4C4C4C"/>
                </a:solidFill>
              </a:rPr>
              <a:t>iSupplier</a:t>
            </a:r>
            <a:r>
              <a:rPr lang="en-US" sz="3600" dirty="0">
                <a:solidFill>
                  <a:srgbClr val="4C4C4C"/>
                </a:solidFill>
              </a:rPr>
              <a:t> Portal (</a:t>
            </a:r>
            <a:r>
              <a:rPr lang="en-US" sz="3600" b="1" dirty="0" err="1">
                <a:solidFill>
                  <a:srgbClr val="4C4C4C"/>
                </a:solidFill>
              </a:rPr>
              <a:t>iSP</a:t>
            </a:r>
            <a:r>
              <a:rPr lang="en-US" sz="3600" dirty="0">
                <a:solidFill>
                  <a:srgbClr val="4C4C4C"/>
                </a:solidFill>
              </a:rPr>
              <a:t>)</a:t>
            </a:r>
          </a:p>
        </p:txBody>
      </p:sp>
      <p:graphicFrame>
        <p:nvGraphicFramePr>
          <p:cNvPr id="2" name="Diagram 1"/>
          <p:cNvGraphicFramePr/>
          <p:nvPr>
            <p:extLst>
              <p:ext uri="{D42A27DB-BD31-4B8C-83A1-F6EECF244321}">
                <p14:modId xmlns:p14="http://schemas.microsoft.com/office/powerpoint/2010/main" val="1485084985"/>
              </p:ext>
            </p:extLst>
          </p:nvPr>
        </p:nvGraphicFramePr>
        <p:xfrm>
          <a:off x="1117600" y="4064000"/>
          <a:ext cx="67183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a:xfrm>
            <a:off x="342900" y="280988"/>
            <a:ext cx="8459788" cy="553998"/>
          </a:xfrm>
          <a:prstGeom prst="rect">
            <a:avLst/>
          </a:prstGeom>
        </p:spPr>
        <p:txBody>
          <a:bodyPr>
            <a:spAutoFit/>
          </a:bodyPr>
          <a:lstStyle/>
          <a:p>
            <a:r>
              <a:rPr lang="en-US" dirty="0">
                <a:solidFill>
                  <a:srgbClr val="4C4C4C"/>
                </a:solidFill>
              </a:rPr>
              <a:t>Getting registered to use </a:t>
            </a:r>
            <a:r>
              <a:rPr lang="en-US" dirty="0" err="1">
                <a:solidFill>
                  <a:srgbClr val="4C4C4C"/>
                </a:solidFill>
              </a:rPr>
              <a:t>iSP</a:t>
            </a:r>
            <a:endParaRPr lang="en-US" dirty="0">
              <a:solidFill>
                <a:srgbClr val="4C4C4C"/>
              </a:solidFill>
            </a:endParaRPr>
          </a:p>
        </p:txBody>
      </p:sp>
      <p:sp>
        <p:nvSpPr>
          <p:cNvPr id="5" name="Content Placeholder 4"/>
          <p:cNvSpPr>
            <a:spLocks noGrp="1" noChangeArrowheads="1"/>
          </p:cNvSpPr>
          <p:nvPr>
            <p:ph idx="1"/>
          </p:nvPr>
        </p:nvSpPr>
        <p:spPr>
          <a:xfrm>
            <a:off x="485362" y="1210366"/>
            <a:ext cx="8459788" cy="997196"/>
          </a:xfrm>
          <a:prstGeom prst="rect">
            <a:avLst/>
          </a:prstGeom>
        </p:spPr>
        <p:txBody>
          <a:bodyPr>
            <a:spAutoFit/>
          </a:bodyPr>
          <a:lstStyle/>
          <a:p>
            <a:pPr marL="1588" lvl="1" indent="0">
              <a:buNone/>
            </a:pPr>
            <a:r>
              <a:rPr lang="en-US" sz="2400" dirty="0">
                <a:solidFill>
                  <a:srgbClr val="4C4C4C"/>
                </a:solidFill>
              </a:rPr>
              <a:t>Please request </a:t>
            </a:r>
            <a:r>
              <a:rPr lang="en-US" sz="2400" dirty="0" err="1">
                <a:solidFill>
                  <a:srgbClr val="4C4C4C"/>
                </a:solidFill>
              </a:rPr>
              <a:t>iSP</a:t>
            </a:r>
            <a:r>
              <a:rPr lang="en-US" sz="2400" dirty="0">
                <a:solidFill>
                  <a:srgbClr val="4C4C4C"/>
                </a:solidFill>
              </a:rPr>
              <a:t> registration by sending an email to </a:t>
            </a:r>
            <a:r>
              <a:rPr lang="en-US" sz="2400" dirty="0">
                <a:solidFill>
                  <a:srgbClr val="FF0000"/>
                </a:solidFill>
                <a:hlinkClick r:id="rId2">
                  <a:extLst>
                    <a:ext uri="{A12FA001-AC4F-418D-AE19-62706E023703}">
                      <ahyp:hlinkClr xmlns:ahyp="http://schemas.microsoft.com/office/drawing/2018/hyperlinkcolor" val="tx"/>
                    </a:ext>
                  </a:extLst>
                </a:hlinkClick>
              </a:rPr>
              <a:t>eBusiness.helpdesk@Wabtec.com</a:t>
            </a:r>
            <a:r>
              <a:rPr lang="en-US" sz="2400" dirty="0">
                <a:solidFill>
                  <a:srgbClr val="4C4C4C"/>
                </a:solidFill>
              </a:rPr>
              <a:t> with the following required information:</a:t>
            </a:r>
          </a:p>
        </p:txBody>
      </p:sp>
      <p:sp>
        <p:nvSpPr>
          <p:cNvPr id="6" name="Rectangle 5"/>
          <p:cNvSpPr txBox="1">
            <a:spLocks noChangeArrowheads="1"/>
          </p:cNvSpPr>
          <p:nvPr/>
        </p:nvSpPr>
        <p:spPr bwMode="auto">
          <a:xfrm>
            <a:off x="485362" y="2592970"/>
            <a:ext cx="8459788" cy="325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a:lstStyle>
          <a:p>
            <a:pPr lvl="1">
              <a:buClr>
                <a:srgbClr val="C00000"/>
              </a:buClr>
            </a:pPr>
            <a:r>
              <a:rPr lang="en-US" dirty="0">
                <a:solidFill>
                  <a:srgbClr val="4C4C4C"/>
                </a:solidFill>
              </a:rPr>
              <a:t>First and last name</a:t>
            </a:r>
          </a:p>
          <a:p>
            <a:pPr lvl="1">
              <a:buClr>
                <a:srgbClr val="C00000"/>
              </a:buClr>
            </a:pPr>
            <a:r>
              <a:rPr lang="en-US" dirty="0">
                <a:solidFill>
                  <a:srgbClr val="4C4C4C"/>
                </a:solidFill>
              </a:rPr>
              <a:t>Email address</a:t>
            </a:r>
          </a:p>
          <a:p>
            <a:pPr lvl="1">
              <a:buClr>
                <a:srgbClr val="C00000"/>
              </a:buClr>
            </a:pPr>
            <a:r>
              <a:rPr lang="en-US" dirty="0">
                <a:solidFill>
                  <a:srgbClr val="4C4C4C"/>
                </a:solidFill>
              </a:rPr>
              <a:t>Phone number</a:t>
            </a:r>
          </a:p>
          <a:p>
            <a:pPr lvl="1">
              <a:buClr>
                <a:srgbClr val="C00000"/>
              </a:buClr>
            </a:pPr>
            <a:r>
              <a:rPr lang="en-US" dirty="0">
                <a:solidFill>
                  <a:srgbClr val="4C4C4C"/>
                </a:solidFill>
              </a:rPr>
              <a:t>Your GE Transportation supplier code OR a recently issued GETS purchase order number</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9"/>
            <a:ext cx="8459788" cy="543260"/>
          </a:xfrm>
        </p:spPr>
        <p:txBody>
          <a:bodyPr/>
          <a:lstStyle/>
          <a:p>
            <a:r>
              <a:rPr lang="en-US" dirty="0">
                <a:solidFill>
                  <a:srgbClr val="4C4C4C"/>
                </a:solidFill>
              </a:rPr>
              <a:t>Getting registered to use </a:t>
            </a:r>
            <a:r>
              <a:rPr lang="en-US" dirty="0" err="1">
                <a:solidFill>
                  <a:srgbClr val="4C4C4C"/>
                </a:solidFill>
              </a:rPr>
              <a:t>iSP</a:t>
            </a:r>
            <a:endParaRPr lang="en-US" dirty="0">
              <a:solidFill>
                <a:srgbClr val="4C4C4C"/>
              </a:solidFill>
            </a:endParaRPr>
          </a:p>
        </p:txBody>
      </p:sp>
      <p:sp>
        <p:nvSpPr>
          <p:cNvPr id="3" name="Content Placeholder 2"/>
          <p:cNvSpPr>
            <a:spLocks noGrp="1"/>
          </p:cNvSpPr>
          <p:nvPr>
            <p:ph idx="1"/>
          </p:nvPr>
        </p:nvSpPr>
        <p:spPr/>
        <p:txBody>
          <a:bodyPr/>
          <a:lstStyle/>
          <a:p>
            <a:r>
              <a:rPr lang="en-US" dirty="0">
                <a:solidFill>
                  <a:srgbClr val="FF0000"/>
                </a:solidFill>
              </a:rPr>
              <a:t>Please note, that on the 5</a:t>
            </a:r>
            <a:r>
              <a:rPr lang="en-US" baseline="30000" dirty="0">
                <a:solidFill>
                  <a:srgbClr val="FF0000"/>
                </a:solidFill>
              </a:rPr>
              <a:t>th</a:t>
            </a:r>
            <a:r>
              <a:rPr lang="en-US" dirty="0">
                <a:solidFill>
                  <a:srgbClr val="FF0000"/>
                </a:solidFill>
              </a:rPr>
              <a:t> of every month a notice is sent out to ALL users that have NOT signed in to ISP in 365 days. If you receive this notice, you will have 10 days to log into your  account or your account will be deactivated.</a:t>
            </a:r>
          </a:p>
          <a:p>
            <a:endParaRPr lang="en-US" dirty="0">
              <a:solidFill>
                <a:srgbClr val="FF0000"/>
              </a:solidFill>
            </a:endParaRPr>
          </a:p>
        </p:txBody>
      </p:sp>
    </p:spTree>
    <p:extLst>
      <p:ext uri="{BB962C8B-B14F-4D97-AF65-F5344CB8AC3E}">
        <p14:creationId xmlns:p14="http://schemas.microsoft.com/office/powerpoint/2010/main" val="3325367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title"/>
          </p:nvPr>
        </p:nvSpPr>
        <p:spPr>
          <a:xfrm>
            <a:off x="342900" y="280988"/>
            <a:ext cx="8459788" cy="553998"/>
          </a:xfrm>
          <a:prstGeom prst="rect">
            <a:avLst/>
          </a:prstGeom>
        </p:spPr>
        <p:txBody>
          <a:bodyPr>
            <a:spAutoFit/>
          </a:bodyPr>
          <a:lstStyle/>
          <a:p>
            <a:r>
              <a:rPr lang="en-US" dirty="0">
                <a:solidFill>
                  <a:srgbClr val="4C4C4C"/>
                </a:solidFill>
              </a:rPr>
              <a:t>Getting registered to use </a:t>
            </a:r>
            <a:r>
              <a:rPr lang="en-US" dirty="0" err="1">
                <a:solidFill>
                  <a:srgbClr val="4C4C4C"/>
                </a:solidFill>
              </a:rPr>
              <a:t>iSP</a:t>
            </a:r>
            <a:endParaRPr lang="en-US" dirty="0">
              <a:solidFill>
                <a:srgbClr val="4C4C4C"/>
              </a:solidFill>
            </a:endParaRPr>
          </a:p>
        </p:txBody>
      </p:sp>
      <p:sp>
        <p:nvSpPr>
          <p:cNvPr id="3" name="Rectangle 2"/>
          <p:cNvSpPr/>
          <p:nvPr/>
        </p:nvSpPr>
        <p:spPr>
          <a:xfrm>
            <a:off x="4790661" y="4472609"/>
            <a:ext cx="1023730" cy="79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56852" y="5658678"/>
            <a:ext cx="1219200" cy="79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21965" y="5761381"/>
            <a:ext cx="1023730" cy="79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26436" y="4472608"/>
            <a:ext cx="1023730" cy="79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23791" y="4512364"/>
            <a:ext cx="1321904" cy="199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DC520BB-D08B-416C-AA3A-3FD606E76F6F}"/>
              </a:ext>
            </a:extLst>
          </p:cNvPr>
          <p:cNvSpPr/>
          <p:nvPr/>
        </p:nvSpPr>
        <p:spPr>
          <a:xfrm>
            <a:off x="2286000" y="-1972478"/>
            <a:ext cx="4572000" cy="1938992"/>
          </a:xfrm>
          <a:prstGeom prst="rect">
            <a:avLst/>
          </a:prstGeom>
        </p:spPr>
        <p:txBody>
          <a:bodyPr>
            <a:spAutoFit/>
          </a:bodyPr>
          <a:lstStyle/>
          <a:p>
            <a:endParaRPr lang="en-US" sz="2400" dirty="0">
              <a:solidFill>
                <a:srgbClr val="000000"/>
              </a:solidFill>
              <a:latin typeface="Calibri" panose="020F0502020204030204" pitchFamily="34" charset="0"/>
            </a:endParaRPr>
          </a:p>
          <a:p>
            <a:r>
              <a:rPr lang="en-US" sz="1200" dirty="0">
                <a:solidFill>
                  <a:srgbClr val="1E4191"/>
                </a:solidFill>
                <a:latin typeface="Calibri" panose="020F0502020204030204" pitchFamily="34" charset="0"/>
              </a:rPr>
              <a:t>Please send a request to the: GETWabtec_Supplier_Onboarding@wabtec.com We will reply with a user name and password for you. You will receive a password reset the first time you log in. Sometime later in Aug or early Sept the logins will be changed, to a tool called OKTA, this is the Wabtec authentication system. Notification will be sent in advance of this change, and you will have 7 days to activate your new access, once our ERP has been moved into the Wabtec Data center. </a:t>
            </a:r>
            <a:endParaRPr lang="en-US" sz="1200" dirty="0"/>
          </a:p>
        </p:txBody>
      </p:sp>
      <p:sp>
        <p:nvSpPr>
          <p:cNvPr id="7" name="Rectangle 6">
            <a:extLst>
              <a:ext uri="{FF2B5EF4-FFF2-40B4-BE49-F238E27FC236}">
                <a16:creationId xmlns:a16="http://schemas.microsoft.com/office/drawing/2014/main" id="{9AFFDB9A-AF4C-440B-B69D-576FA7306C8A}"/>
              </a:ext>
            </a:extLst>
          </p:cNvPr>
          <p:cNvSpPr/>
          <p:nvPr/>
        </p:nvSpPr>
        <p:spPr>
          <a:xfrm>
            <a:off x="342900" y="1633033"/>
            <a:ext cx="8229600" cy="3139321"/>
          </a:xfrm>
          <a:prstGeom prst="rect">
            <a:avLst/>
          </a:prstGeom>
        </p:spPr>
        <p:txBody>
          <a:bodyPr wrap="square">
            <a:spAutoFit/>
          </a:bodyPr>
          <a:lstStyle/>
          <a:p>
            <a:r>
              <a:rPr lang="en-US" sz="1800" dirty="0">
                <a:solidFill>
                  <a:srgbClr val="4C4C4C"/>
                </a:solidFill>
                <a:latin typeface="Calibri" panose="020F0502020204030204" pitchFamily="34" charset="0"/>
              </a:rPr>
              <a:t>Please send your request to:</a:t>
            </a:r>
          </a:p>
          <a:p>
            <a:endParaRPr lang="en-US" sz="1800" dirty="0">
              <a:solidFill>
                <a:srgbClr val="4C4C4C"/>
              </a:solidFill>
              <a:latin typeface="Calibri" panose="020F0502020204030204" pitchFamily="34" charset="0"/>
            </a:endParaRPr>
          </a:p>
          <a:p>
            <a:r>
              <a:rPr lang="en-US" sz="1800" dirty="0">
                <a:solidFill>
                  <a:srgbClr val="4C4C4C"/>
                </a:solidFill>
                <a:latin typeface="Calibri" panose="020F0502020204030204" pitchFamily="34" charset="0"/>
              </a:rPr>
              <a:t>GETWabtec_Supplier_Onboarding@wabtec.com We will reply with a user name and password for you. You will receive a password reset the first time you log in. </a:t>
            </a:r>
          </a:p>
          <a:p>
            <a:endParaRPr lang="en-US" sz="1800" dirty="0">
              <a:solidFill>
                <a:srgbClr val="4C4C4C"/>
              </a:solidFill>
              <a:latin typeface="Calibri" panose="020F0502020204030204" pitchFamily="34" charset="0"/>
            </a:endParaRPr>
          </a:p>
          <a:p>
            <a:r>
              <a:rPr lang="en-US" sz="1800" dirty="0">
                <a:solidFill>
                  <a:srgbClr val="4C4C4C"/>
                </a:solidFill>
                <a:highlight>
                  <a:srgbClr val="FFFF00"/>
                </a:highlight>
                <a:latin typeface="Calibri" panose="020F0502020204030204" pitchFamily="34" charset="0"/>
              </a:rPr>
              <a:t>Later in Aug or early Sept the logins will change:</a:t>
            </a:r>
          </a:p>
          <a:p>
            <a:r>
              <a:rPr lang="en-US" sz="1800" dirty="0">
                <a:solidFill>
                  <a:srgbClr val="4C4C4C"/>
                </a:solidFill>
                <a:latin typeface="Calibri" panose="020F0502020204030204" pitchFamily="34" charset="0"/>
              </a:rPr>
              <a:t>New Tool OKTA </a:t>
            </a:r>
          </a:p>
          <a:p>
            <a:endParaRPr lang="en-US" sz="1800" dirty="0">
              <a:solidFill>
                <a:srgbClr val="4C4C4C"/>
              </a:solidFill>
              <a:latin typeface="Calibri" panose="020F0502020204030204" pitchFamily="34" charset="0"/>
            </a:endParaRPr>
          </a:p>
          <a:p>
            <a:r>
              <a:rPr lang="en-US" sz="1800" dirty="0">
                <a:solidFill>
                  <a:srgbClr val="4C4C4C"/>
                </a:solidFill>
                <a:latin typeface="Calibri" panose="020F0502020204030204" pitchFamily="34" charset="0"/>
              </a:rPr>
              <a:t>Wabtec authentication system. Notification will be sent in advance of this change, and you will have 7 days to activate your new access, once our ERP has been moved into the Wabtec Data center. </a:t>
            </a:r>
            <a:endParaRPr lang="en-US" sz="1800" dirty="0">
              <a:solidFill>
                <a:srgbClr val="4C4C4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C4C4C"/>
                </a:solidFill>
              </a:rPr>
              <a:t>GETS POs eligible for web invoicing</a:t>
            </a:r>
          </a:p>
        </p:txBody>
      </p:sp>
      <p:graphicFrame>
        <p:nvGraphicFramePr>
          <p:cNvPr id="4" name="Diagram 3"/>
          <p:cNvGraphicFramePr/>
          <p:nvPr>
            <p:extLst>
              <p:ext uri="{D42A27DB-BD31-4B8C-83A1-F6EECF244321}">
                <p14:modId xmlns:p14="http://schemas.microsoft.com/office/powerpoint/2010/main" val="432967669"/>
              </p:ext>
            </p:extLst>
          </p:nvPr>
        </p:nvGraphicFramePr>
        <p:xfrm>
          <a:off x="397566" y="1123122"/>
          <a:ext cx="8547652" cy="3058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CE33E4D8-A3C5-4620-BCB8-385DD2F6A1D9}"/>
              </a:ext>
            </a:extLst>
          </p:cNvPr>
          <p:cNvPicPr>
            <a:picLocks noChangeAspect="1"/>
          </p:cNvPicPr>
          <p:nvPr/>
        </p:nvPicPr>
        <p:blipFill rotWithShape="1">
          <a:blip r:embed="rId7"/>
          <a:srcRect t="18222" r="22666" b="48148"/>
          <a:stretch/>
        </p:blipFill>
        <p:spPr>
          <a:xfrm>
            <a:off x="371474" y="3164205"/>
            <a:ext cx="8771255" cy="2306320"/>
          </a:xfrm>
          <a:prstGeom prst="rect">
            <a:avLst/>
          </a:prstGeom>
        </p:spPr>
      </p:pic>
    </p:spTree>
    <p:extLst>
      <p:ext uri="{BB962C8B-B14F-4D97-AF65-F5344CB8AC3E}">
        <p14:creationId xmlns:p14="http://schemas.microsoft.com/office/powerpoint/2010/main" val="150773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C4C4C"/>
                </a:solidFill>
              </a:rPr>
              <a:t>Creating invoices on ISP</a:t>
            </a:r>
          </a:p>
        </p:txBody>
      </p:sp>
      <p:sp>
        <p:nvSpPr>
          <p:cNvPr id="3" name="Rectangle 4"/>
          <p:cNvSpPr txBox="1">
            <a:spLocks noChangeArrowheads="1"/>
          </p:cNvSpPr>
          <p:nvPr/>
        </p:nvSpPr>
        <p:spPr>
          <a:xfrm>
            <a:off x="0" y="2525389"/>
            <a:ext cx="9144000" cy="1529650"/>
          </a:xfrm>
          <a:prstGeom prst="rect">
            <a:avLst/>
          </a:prstGeom>
        </p:spPr>
        <p:txBody>
          <a:bodyPr wrap="square">
            <a:spAutoFit/>
          </a:bodyPr>
          <a:lst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a:lstStyle>
          <a:p>
            <a:pPr marL="1588" lvl="1" indent="0" algn="ctr">
              <a:buFont typeface="GE Inspira Pitch" pitchFamily="34" charset="0"/>
              <a:buNone/>
            </a:pPr>
            <a:r>
              <a:rPr lang="en-US" sz="5400" dirty="0">
                <a:solidFill>
                  <a:srgbClr val="4C4C4C"/>
                </a:solidFill>
              </a:rPr>
              <a:t>Begin by logging in @</a:t>
            </a:r>
          </a:p>
          <a:p>
            <a:pPr algn="ctr"/>
            <a:r>
              <a:rPr lang="en-US" sz="2000" b="1" dirty="0">
                <a:solidFill>
                  <a:srgbClr val="FF0000"/>
                </a:solidFill>
              </a:rPr>
              <a:t> </a:t>
            </a:r>
            <a:r>
              <a:rPr lang="en-US" b="1" dirty="0">
                <a:solidFill>
                  <a:srgbClr val="FF0000"/>
                </a:solidFill>
                <a:hlinkClick r:id="rId2"/>
              </a:rPr>
              <a:t>WWW.Wabtec.com/iSupplier.com</a:t>
            </a:r>
            <a:endParaRPr lang="en-US" b="1" dirty="0">
              <a:solidFill>
                <a:srgbClr val="FF0000"/>
              </a:solidFill>
            </a:endParaRPr>
          </a:p>
        </p:txBody>
      </p:sp>
    </p:spTree>
    <p:extLst>
      <p:ext uri="{BB962C8B-B14F-4D97-AF65-F5344CB8AC3E}">
        <p14:creationId xmlns:p14="http://schemas.microsoft.com/office/powerpoint/2010/main" val="342205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7998" y="0"/>
            <a:ext cx="8459788" cy="875763"/>
          </a:xfrm>
        </p:spPr>
        <p:txBody>
          <a:bodyPr/>
          <a:lstStyle/>
          <a:p>
            <a:r>
              <a:rPr lang="en-US" dirty="0">
                <a:solidFill>
                  <a:srgbClr val="4C4C4C"/>
                </a:solidFill>
              </a:rPr>
              <a:t>Creating invoices on ISP</a:t>
            </a:r>
          </a:p>
        </p:txBody>
      </p:sp>
      <p:sp>
        <p:nvSpPr>
          <p:cNvPr id="5" name="Title 1"/>
          <p:cNvSpPr txBox="1">
            <a:spLocks/>
          </p:cNvSpPr>
          <p:nvPr/>
        </p:nvSpPr>
        <p:spPr bwMode="auto">
          <a:xfrm>
            <a:off x="0" y="793794"/>
            <a:ext cx="8847786" cy="81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4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a:lstStyle>
          <a:p>
            <a:pPr algn="ctr"/>
            <a:r>
              <a:rPr lang="en-US" sz="2800" kern="0" dirty="0">
                <a:solidFill>
                  <a:srgbClr val="4C4C4C"/>
                </a:solidFill>
              </a:rPr>
              <a:t>CLICK ENTER SITE</a:t>
            </a:r>
          </a:p>
          <a:p>
            <a:pPr algn="ctr"/>
            <a:r>
              <a:rPr lang="en-US" sz="2800" kern="0" dirty="0">
                <a:solidFill>
                  <a:srgbClr val="4C4C4C"/>
                </a:solidFill>
              </a:rPr>
              <a:t>AND SIGN IN</a:t>
            </a:r>
          </a:p>
        </p:txBody>
      </p:sp>
      <p:pic>
        <p:nvPicPr>
          <p:cNvPr id="14" name="Picture 1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1258" y="4755954"/>
            <a:ext cx="5452283" cy="1259834"/>
          </a:xfrm>
          <a:prstGeom prst="rect">
            <a:avLst/>
          </a:prstGeom>
        </p:spPr>
      </p:pic>
      <p:pic>
        <p:nvPicPr>
          <p:cNvPr id="2" name="Picture 1">
            <a:extLst>
              <a:ext uri="{FF2B5EF4-FFF2-40B4-BE49-F238E27FC236}">
                <a16:creationId xmlns:a16="http://schemas.microsoft.com/office/drawing/2014/main" id="{1B5AE1ED-74ED-4A00-9A54-827CA025B6B2}"/>
              </a:ext>
            </a:extLst>
          </p:cNvPr>
          <p:cNvPicPr>
            <a:picLocks noChangeAspect="1"/>
          </p:cNvPicPr>
          <p:nvPr/>
        </p:nvPicPr>
        <p:blipFill>
          <a:blip r:embed="rId3"/>
          <a:stretch>
            <a:fillRect/>
          </a:stretch>
        </p:blipFill>
        <p:spPr>
          <a:xfrm>
            <a:off x="613666" y="1669557"/>
            <a:ext cx="6096528" cy="3429297"/>
          </a:xfrm>
          <a:prstGeom prst="rect">
            <a:avLst/>
          </a:prstGeom>
        </p:spPr>
      </p:pic>
      <p:cxnSp>
        <p:nvCxnSpPr>
          <p:cNvPr id="7" name="Straight Arrow Connector 6">
            <a:extLst>
              <a:ext uri="{FF2B5EF4-FFF2-40B4-BE49-F238E27FC236}">
                <a16:creationId xmlns:a16="http://schemas.microsoft.com/office/drawing/2014/main" id="{D729DB6C-70F4-42EF-AB68-E2F7B3D1635D}"/>
              </a:ext>
            </a:extLst>
          </p:cNvPr>
          <p:cNvCxnSpPr>
            <a:stCxn id="2" idx="0"/>
          </p:cNvCxnSpPr>
          <p:nvPr/>
        </p:nvCxnSpPr>
        <p:spPr>
          <a:xfrm flipH="1">
            <a:off x="904875" y="1669557"/>
            <a:ext cx="2757055" cy="1330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0AEB727-286C-4C51-B98D-B706B0272EEE}"/>
              </a:ext>
            </a:extLst>
          </p:cNvPr>
          <p:cNvCxnSpPr>
            <a:cxnSpLocks/>
          </p:cNvCxnSpPr>
          <p:nvPr/>
        </p:nvCxnSpPr>
        <p:spPr>
          <a:xfrm>
            <a:off x="3814331" y="1821957"/>
            <a:ext cx="1148194" cy="28805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17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E56FC-930C-4805-8FF1-871DA00724EC}"/>
              </a:ext>
            </a:extLst>
          </p:cNvPr>
          <p:cNvSpPr txBox="1"/>
          <p:nvPr/>
        </p:nvSpPr>
        <p:spPr>
          <a:xfrm>
            <a:off x="331939" y="240366"/>
            <a:ext cx="2714397" cy="415498"/>
          </a:xfrm>
          <a:prstGeom prst="rect">
            <a:avLst/>
          </a:prstGeom>
          <a:noFill/>
        </p:spPr>
        <p:txBody>
          <a:bodyPr wrap="none" rtlCol="0">
            <a:spAutoFit/>
          </a:bodyPr>
          <a:lstStyle/>
          <a:p>
            <a:r>
              <a:rPr lang="en-US" sz="2100" b="1" dirty="0" err="1">
                <a:solidFill>
                  <a:srgbClr val="4C4C4C"/>
                </a:solidFill>
              </a:rPr>
              <a:t>iSupplier</a:t>
            </a:r>
            <a:r>
              <a:rPr lang="en-US" sz="2100" b="1" dirty="0">
                <a:solidFill>
                  <a:srgbClr val="4C4C4C"/>
                </a:solidFill>
              </a:rPr>
              <a:t> Home Screen</a:t>
            </a:r>
          </a:p>
        </p:txBody>
      </p:sp>
      <p:sp>
        <p:nvSpPr>
          <p:cNvPr id="12" name="TextBox 11">
            <a:extLst>
              <a:ext uri="{FF2B5EF4-FFF2-40B4-BE49-F238E27FC236}">
                <a16:creationId xmlns:a16="http://schemas.microsoft.com/office/drawing/2014/main" id="{F76643B0-4080-4DF3-B608-D137C76A2465}"/>
              </a:ext>
            </a:extLst>
          </p:cNvPr>
          <p:cNvSpPr txBox="1"/>
          <p:nvPr/>
        </p:nvSpPr>
        <p:spPr>
          <a:xfrm>
            <a:off x="376519" y="723210"/>
            <a:ext cx="8291232" cy="646331"/>
          </a:xfrm>
          <a:prstGeom prst="rect">
            <a:avLst/>
          </a:prstGeom>
          <a:noFill/>
        </p:spPr>
        <p:txBody>
          <a:bodyPr wrap="square" rtlCol="0">
            <a:spAutoFit/>
          </a:bodyPr>
          <a:lstStyle/>
          <a:p>
            <a:r>
              <a:rPr lang="en-US" sz="1800" dirty="0">
                <a:solidFill>
                  <a:srgbClr val="4C4C4C"/>
                </a:solidFill>
              </a:rPr>
              <a:t>In </a:t>
            </a:r>
            <a:r>
              <a:rPr lang="en-US" sz="1800" dirty="0" err="1">
                <a:solidFill>
                  <a:srgbClr val="4C4C4C"/>
                </a:solidFill>
              </a:rPr>
              <a:t>iSupplier</a:t>
            </a:r>
            <a:r>
              <a:rPr lang="en-US" sz="1800" dirty="0">
                <a:solidFill>
                  <a:srgbClr val="4C4C4C"/>
                </a:solidFill>
              </a:rPr>
              <a:t> Home Screen you will find four tabs – Supplier Home / Orders / Shipments / Finance</a:t>
            </a:r>
          </a:p>
        </p:txBody>
      </p:sp>
      <p:sp>
        <p:nvSpPr>
          <p:cNvPr id="16" name="TextBox 15">
            <a:extLst>
              <a:ext uri="{FF2B5EF4-FFF2-40B4-BE49-F238E27FC236}">
                <a16:creationId xmlns:a16="http://schemas.microsoft.com/office/drawing/2014/main" id="{E6F1644B-8F09-44BD-B2D7-1EA9B4190B7F}"/>
              </a:ext>
            </a:extLst>
          </p:cNvPr>
          <p:cNvSpPr txBox="1"/>
          <p:nvPr/>
        </p:nvSpPr>
        <p:spPr>
          <a:xfrm>
            <a:off x="167825" y="4518942"/>
            <a:ext cx="8976175" cy="1200329"/>
          </a:xfrm>
          <a:prstGeom prst="rect">
            <a:avLst/>
          </a:prstGeom>
          <a:noFill/>
        </p:spPr>
        <p:txBody>
          <a:bodyPr wrap="none" rtlCol="0">
            <a:spAutoFit/>
          </a:bodyPr>
          <a:lstStyle/>
          <a:p>
            <a:r>
              <a:rPr lang="en-US" sz="1800" b="1" dirty="0">
                <a:solidFill>
                  <a:srgbClr val="4C4C4C"/>
                </a:solidFill>
              </a:rPr>
              <a:t>Supplier Home </a:t>
            </a:r>
            <a:r>
              <a:rPr lang="en-US" sz="1800" dirty="0">
                <a:solidFill>
                  <a:srgbClr val="4C4C4C"/>
                </a:solidFill>
              </a:rPr>
              <a:t>– </a:t>
            </a:r>
            <a:r>
              <a:rPr lang="en-US" sz="1800" dirty="0" err="1">
                <a:solidFill>
                  <a:srgbClr val="4C4C4C"/>
                </a:solidFill>
              </a:rPr>
              <a:t>iSupplier</a:t>
            </a:r>
            <a:r>
              <a:rPr lang="en-US" sz="1800" dirty="0">
                <a:solidFill>
                  <a:srgbClr val="4C4C4C"/>
                </a:solidFill>
              </a:rPr>
              <a:t> home screen were you will see Notifications related to recent </a:t>
            </a:r>
            <a:r>
              <a:rPr lang="en-US" sz="1800" dirty="0" err="1">
                <a:solidFill>
                  <a:srgbClr val="4C4C4C"/>
                </a:solidFill>
              </a:rPr>
              <a:t>POs.</a:t>
            </a:r>
            <a:r>
              <a:rPr lang="en-US" sz="1800" dirty="0">
                <a:solidFill>
                  <a:srgbClr val="4C4C4C"/>
                </a:solidFill>
              </a:rPr>
              <a:t> </a:t>
            </a:r>
          </a:p>
          <a:p>
            <a:r>
              <a:rPr lang="en-US" sz="1800" b="1" dirty="0">
                <a:solidFill>
                  <a:srgbClr val="4C4C4C"/>
                </a:solidFill>
              </a:rPr>
              <a:t>Orders</a:t>
            </a:r>
            <a:r>
              <a:rPr lang="en-US" sz="1800" dirty="0">
                <a:solidFill>
                  <a:srgbClr val="4C4C4C"/>
                </a:solidFill>
              </a:rPr>
              <a:t> – will help you query POs using Order Number, or request for cancellation</a:t>
            </a:r>
          </a:p>
          <a:p>
            <a:r>
              <a:rPr lang="en-US" sz="1800" b="1" dirty="0">
                <a:solidFill>
                  <a:srgbClr val="4C4C4C"/>
                </a:solidFill>
              </a:rPr>
              <a:t>Shipments</a:t>
            </a:r>
            <a:r>
              <a:rPr lang="en-US" sz="1800" dirty="0">
                <a:solidFill>
                  <a:srgbClr val="4C4C4C"/>
                </a:solidFill>
              </a:rPr>
              <a:t> – will give you shipment information by using order or receipt number</a:t>
            </a:r>
          </a:p>
          <a:p>
            <a:r>
              <a:rPr lang="en-US" sz="1800" b="1" dirty="0">
                <a:solidFill>
                  <a:srgbClr val="4C4C4C"/>
                </a:solidFill>
              </a:rPr>
              <a:t>Finance</a:t>
            </a:r>
            <a:r>
              <a:rPr lang="en-US" sz="1800" dirty="0">
                <a:solidFill>
                  <a:srgbClr val="4C4C4C"/>
                </a:solidFill>
              </a:rPr>
              <a:t> – Supplier will be able to create invoice and query for invoices/payments</a:t>
            </a:r>
          </a:p>
        </p:txBody>
      </p:sp>
      <p:pic>
        <p:nvPicPr>
          <p:cNvPr id="2" name="Picture 1">
            <a:extLst>
              <a:ext uri="{FF2B5EF4-FFF2-40B4-BE49-F238E27FC236}">
                <a16:creationId xmlns:a16="http://schemas.microsoft.com/office/drawing/2014/main" id="{9C527AE7-0E58-4928-9D28-6162004A1D3F}"/>
              </a:ext>
            </a:extLst>
          </p:cNvPr>
          <p:cNvPicPr>
            <a:picLocks noChangeAspect="1"/>
          </p:cNvPicPr>
          <p:nvPr/>
        </p:nvPicPr>
        <p:blipFill>
          <a:blip r:embed="rId2"/>
          <a:stretch>
            <a:fillRect/>
          </a:stretch>
        </p:blipFill>
        <p:spPr>
          <a:xfrm>
            <a:off x="423873" y="1795606"/>
            <a:ext cx="5244926" cy="2542355"/>
          </a:xfrm>
          <a:prstGeom prst="rect">
            <a:avLst/>
          </a:prstGeom>
        </p:spPr>
      </p:pic>
      <p:sp>
        <p:nvSpPr>
          <p:cNvPr id="3" name="Rectangle 2">
            <a:extLst>
              <a:ext uri="{FF2B5EF4-FFF2-40B4-BE49-F238E27FC236}">
                <a16:creationId xmlns:a16="http://schemas.microsoft.com/office/drawing/2014/main" id="{9AFC4DD4-72CE-4614-AB82-C1ADFBDAF7F9}"/>
              </a:ext>
            </a:extLst>
          </p:cNvPr>
          <p:cNvSpPr/>
          <p:nvPr/>
        </p:nvSpPr>
        <p:spPr>
          <a:xfrm>
            <a:off x="376518" y="1795605"/>
            <a:ext cx="1353711" cy="2067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3F5D8BBE-4B62-42AD-9098-D6FE8650B0F0}"/>
              </a:ext>
            </a:extLst>
          </p:cNvPr>
          <p:cNvSpPr txBox="1"/>
          <p:nvPr/>
        </p:nvSpPr>
        <p:spPr>
          <a:xfrm>
            <a:off x="5668799" y="2576752"/>
            <a:ext cx="2282997" cy="369332"/>
          </a:xfrm>
          <a:prstGeom prst="rect">
            <a:avLst/>
          </a:prstGeom>
          <a:noFill/>
        </p:spPr>
        <p:txBody>
          <a:bodyPr wrap="none" rtlCol="0">
            <a:spAutoFit/>
          </a:bodyPr>
          <a:lstStyle/>
          <a:p>
            <a:r>
              <a:rPr lang="en-US" sz="900" b="1" dirty="0">
                <a:solidFill>
                  <a:srgbClr val="C00000"/>
                </a:solidFill>
              </a:rPr>
              <a:t>Notifications</a:t>
            </a:r>
          </a:p>
          <a:p>
            <a:r>
              <a:rPr lang="en-US" sz="900" dirty="0"/>
              <a:t>This will show most recent POs with Wabtec </a:t>
            </a:r>
          </a:p>
        </p:txBody>
      </p:sp>
    </p:spTree>
    <p:extLst>
      <p:ext uri="{BB962C8B-B14F-4D97-AF65-F5344CB8AC3E}">
        <p14:creationId xmlns:p14="http://schemas.microsoft.com/office/powerpoint/2010/main" val="2965345753"/>
      </p:ext>
    </p:extLst>
  </p:cSld>
  <p:clrMapOvr>
    <a:masterClrMapping/>
  </p:clrMapOvr>
</p:sld>
</file>

<file path=ppt/theme/theme1.xml><?xml version="1.0" encoding="utf-8"?>
<a:theme xmlns:a="http://schemas.openxmlformats.org/drawingml/2006/main" name="blank">
  <a:themeElements>
    <a:clrScheme name="GE Colour Palette">
      <a:dk1>
        <a:srgbClr val="1E4191"/>
      </a:dk1>
      <a:lt1>
        <a:srgbClr val="FFFFFF"/>
      </a:lt1>
      <a:dk2>
        <a:srgbClr val="FF6600"/>
      </a:dk2>
      <a:lt2>
        <a:srgbClr val="EE3324"/>
      </a:lt2>
      <a:accent1>
        <a:srgbClr val="711371"/>
      </a:accent1>
      <a:accent2>
        <a:srgbClr val="28B9F5"/>
      </a:accent2>
      <a:accent3>
        <a:srgbClr val="00AA50"/>
      </a:accent3>
      <a:accent4>
        <a:srgbClr val="CD0078"/>
      </a:accent4>
      <a:accent5>
        <a:srgbClr val="76B900"/>
      </a:accent5>
      <a:accent6>
        <a:srgbClr val="EBD70A"/>
      </a:accent6>
      <a:hlink>
        <a:srgbClr val="EE3324"/>
      </a:hlink>
      <a:folHlink>
        <a:srgbClr val="EE3324"/>
      </a:folHlink>
    </a:clrScheme>
    <a:fontScheme name="GE Fonts">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4880"/>
      </a:dk2>
      <a:lt2>
        <a:srgbClr val="CECECE"/>
      </a:lt2>
      <a:accent1>
        <a:srgbClr val="004880"/>
      </a:accent1>
      <a:accent2>
        <a:srgbClr val="B3D7E8"/>
      </a:accent2>
      <a:accent3>
        <a:srgbClr val="FFFFFF"/>
      </a:accent3>
      <a:accent4>
        <a:srgbClr val="000000"/>
      </a:accent4>
      <a:accent5>
        <a:srgbClr val="AAB1C0"/>
      </a:accent5>
      <a:accent6>
        <a:srgbClr val="A2C3D2"/>
      </a:accent6>
      <a:hlink>
        <a:srgbClr val="094CAD"/>
      </a:hlink>
      <a:folHlink>
        <a:srgbClr val="4393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4880"/>
      </a:dk2>
      <a:lt2>
        <a:srgbClr val="CECECE"/>
      </a:lt2>
      <a:accent1>
        <a:srgbClr val="004880"/>
      </a:accent1>
      <a:accent2>
        <a:srgbClr val="B3D7E8"/>
      </a:accent2>
      <a:accent3>
        <a:srgbClr val="FFFFFF"/>
      </a:accent3>
      <a:accent4>
        <a:srgbClr val="000000"/>
      </a:accent4>
      <a:accent5>
        <a:srgbClr val="AAB1C0"/>
      </a:accent5>
      <a:accent6>
        <a:srgbClr val="A2C3D2"/>
      </a:accent6>
      <a:hlink>
        <a:srgbClr val="094CAD"/>
      </a:hlink>
      <a:folHlink>
        <a:srgbClr val="4393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874</TotalTime>
  <Words>1196</Words>
  <Application>Microsoft Office PowerPoint</Application>
  <PresentationFormat>On-screen Show (4:3)</PresentationFormat>
  <Paragraphs>87</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GE Inspira Pitch</vt:lpstr>
      <vt:lpstr>blank</vt:lpstr>
      <vt:lpstr>GE Transportation/Wabtec  iSupplier Portal (iSP) Training</vt:lpstr>
      <vt:lpstr>Overview</vt:lpstr>
      <vt:lpstr>Getting registered to use iSP</vt:lpstr>
      <vt:lpstr>Getting registered to use iSP</vt:lpstr>
      <vt:lpstr>Getting registered to use iSP</vt:lpstr>
      <vt:lpstr>GETS POs eligible for web invoicing</vt:lpstr>
      <vt:lpstr>Creating invoices on ISP</vt:lpstr>
      <vt:lpstr>Creating invoices on 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FAQ – Invoice/Payment</vt:lpstr>
    </vt:vector>
  </TitlesOfParts>
  <Company>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 Transportation  iSupplier Portal (iSP) Training</dc:title>
  <dc:creator>GE User;stephen.pfister@ge.com</dc:creator>
  <cp:keywords>September 22, 2004 – Version 1.1</cp:keywords>
  <dc:description>General Electric Company 2004</dc:description>
  <cp:lastModifiedBy>Nuss-Decicco, Cathy</cp:lastModifiedBy>
  <cp:revision>87</cp:revision>
  <cp:lastPrinted>2003-08-29T14:38:12Z</cp:lastPrinted>
  <dcterms:created xsi:type="dcterms:W3CDTF">2014-04-30T14:30:57Z</dcterms:created>
  <dcterms:modified xsi:type="dcterms:W3CDTF">2020-08-06T21:05:29Z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lette">
    <vt:lpwstr>GE Template</vt:lpwstr>
  </property>
  <property fmtid="{D5CDD505-2E9C-101B-9397-08002B2CF9AE}" pid="3" name="WizKit Template Type">
    <vt:lpwstr>Onscreen</vt:lpwstr>
  </property>
  <property fmtid="{D5CDD505-2E9C-101B-9397-08002B2CF9AE}" pid="4" name="WizKit Template Version">
    <vt:i4>4</vt:i4>
  </property>
  <property fmtid="{D5CDD505-2E9C-101B-9397-08002B2CF9AE}" pid="5" name="TB4 template version">
    <vt:r8>4</vt:r8>
  </property>
  <property fmtid="{D5CDD505-2E9C-101B-9397-08002B2CF9AE}" pid="6" name="TB4 template type">
    <vt:lpwstr>onscreen</vt:lpwstr>
  </property>
</Properties>
</file>